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5"/>
  </p:notesMasterIdLst>
  <p:sldIdLst>
    <p:sldId id="256" r:id="rId2"/>
    <p:sldId id="268" r:id="rId3"/>
    <p:sldId id="269" r:id="rId4"/>
    <p:sldId id="270" r:id="rId5"/>
    <p:sldId id="317" r:id="rId6"/>
    <p:sldId id="318" r:id="rId7"/>
    <p:sldId id="271" r:id="rId8"/>
    <p:sldId id="319" r:id="rId9"/>
    <p:sldId id="320" r:id="rId10"/>
    <p:sldId id="321" r:id="rId11"/>
    <p:sldId id="323" r:id="rId12"/>
    <p:sldId id="325" r:id="rId13"/>
    <p:sldId id="326" r:id="rId14"/>
    <p:sldId id="328" r:id="rId15"/>
    <p:sldId id="329" r:id="rId16"/>
    <p:sldId id="331" r:id="rId17"/>
    <p:sldId id="333" r:id="rId18"/>
    <p:sldId id="334" r:id="rId19"/>
    <p:sldId id="335" r:id="rId20"/>
    <p:sldId id="336" r:id="rId21"/>
    <p:sldId id="338" r:id="rId22"/>
    <p:sldId id="339" r:id="rId23"/>
    <p:sldId id="337" r:id="rId24"/>
  </p:sldIdLst>
  <p:sldSz cx="12192000" cy="6858000"/>
  <p:notesSz cx="6858000" cy="9144000"/>
  <p:defaultText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E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72C9725-87FA-4EBF-B816-C4F0BE144EA4}" v="42" dt="2021-07-23T09:28:33.2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83" autoAdjust="0"/>
    <p:restoredTop sz="92455" autoAdjust="0"/>
  </p:normalViewPr>
  <p:slideViewPr>
    <p:cSldViewPr snapToGrid="0">
      <p:cViewPr varScale="1">
        <p:scale>
          <a:sx n="67" d="100"/>
          <a:sy n="67" d="100"/>
        </p:scale>
        <p:origin x="-852" y="-108"/>
      </p:cViewPr>
      <p:guideLst>
        <p:guide orient="horz" pos="2160"/>
        <p:guide pos="3840"/>
      </p:guideLst>
    </p:cSldViewPr>
  </p:slideViewPr>
  <p:outlineViewPr>
    <p:cViewPr>
      <p:scale>
        <a:sx n="33" d="100"/>
        <a:sy n="33" d="100"/>
      </p:scale>
      <p:origin x="0" y="6492"/>
    </p:cViewPr>
  </p:outlineViewPr>
  <p:notesTextViewPr>
    <p:cViewPr>
      <p:scale>
        <a:sx n="1" d="1"/>
        <a:sy n="1" d="1"/>
      </p:scale>
      <p:origin x="0" y="0"/>
    </p:cViewPr>
  </p:notesTextViewPr>
  <p:notesViewPr>
    <p:cSldViewPr snapToGrid="0">
      <p:cViewPr varScale="1">
        <p:scale>
          <a:sx n="79" d="100"/>
          <a:sy n="79" d="100"/>
        </p:scale>
        <p:origin x="-2946" y="-84"/>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3B13D5-A6F0-45F9-A9E1-AE75CF5A08CC}" type="datetimeFigureOut">
              <a:rPr lang="ro-RO" smtClean="0"/>
              <a:pPr/>
              <a:t>23.08.2021</a:t>
            </a:fld>
            <a:endParaRPr lang="ro-RO"/>
          </a:p>
        </p:txBody>
      </p:sp>
      <p:sp>
        <p:nvSpPr>
          <p:cNvPr id="4" name="Slide Image Placeholder 3"/>
          <p:cNvSpPr>
            <a:spLocks noGrp="1" noRot="1" noChangeAspect="1"/>
          </p:cNvSpPr>
          <p:nvPr>
            <p:ph type="sldImg" idx="2"/>
          </p:nvPr>
        </p:nvSpPr>
        <p:spPr>
          <a:xfrm>
            <a:off x="332874" y="709864"/>
            <a:ext cx="6096000" cy="34290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94BDAD-4FAC-4CD8-B784-A230B0714EAE}" type="slidenum">
              <a:rPr lang="ro-RO" smtClean="0"/>
              <a:pPr/>
              <a:t>‹#›</a:t>
            </a:fld>
            <a:endParaRPr lang="ro-R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75" y="709613"/>
            <a:ext cx="6096000" cy="3429000"/>
          </a:xfrm>
        </p:spPr>
      </p:sp>
      <p:sp>
        <p:nvSpPr>
          <p:cNvPr id="3" name="Notes Placeholder 2"/>
          <p:cNvSpPr>
            <a:spLocks noGrp="1"/>
          </p:cNvSpPr>
          <p:nvPr>
            <p:ph type="body" idx="1"/>
          </p:nvPr>
        </p:nvSpPr>
        <p:spPr/>
        <p:txBody>
          <a:bodyPr>
            <a:normAutofit/>
          </a:bodyPr>
          <a:lstStyle/>
          <a:p>
            <a:endParaRPr lang="ro-RO" dirty="0"/>
          </a:p>
        </p:txBody>
      </p:sp>
      <p:sp>
        <p:nvSpPr>
          <p:cNvPr id="4" name="Slide Number Placeholder 3"/>
          <p:cNvSpPr>
            <a:spLocks noGrp="1"/>
          </p:cNvSpPr>
          <p:nvPr>
            <p:ph type="sldNum" sz="quarter" idx="10"/>
          </p:nvPr>
        </p:nvSpPr>
        <p:spPr/>
        <p:txBody>
          <a:bodyPr/>
          <a:lstStyle/>
          <a:p>
            <a:fld id="{1794BDAD-4FAC-4CD8-B784-A230B0714EAE}" type="slidenum">
              <a:rPr lang="ro-RO" smtClean="0"/>
              <a:pPr/>
              <a:t>1</a:t>
            </a:fld>
            <a:endParaRPr lang="ro-R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75" y="709613"/>
            <a:ext cx="6096000" cy="3429000"/>
          </a:xfrm>
        </p:spPr>
      </p:sp>
      <p:sp>
        <p:nvSpPr>
          <p:cNvPr id="3" name="Notes Placeholder 2"/>
          <p:cNvSpPr>
            <a:spLocks noGrp="1"/>
          </p:cNvSpPr>
          <p:nvPr>
            <p:ph type="body" idx="1"/>
          </p:nvPr>
        </p:nvSpPr>
        <p:spPr/>
        <p:txBody>
          <a:bodyPr>
            <a:normAutofit/>
          </a:bodyPr>
          <a:lstStyle/>
          <a:p>
            <a:endParaRPr lang="ro-RO"/>
          </a:p>
        </p:txBody>
      </p:sp>
      <p:sp>
        <p:nvSpPr>
          <p:cNvPr id="4" name="Slide Number Placeholder 3"/>
          <p:cNvSpPr>
            <a:spLocks noGrp="1"/>
          </p:cNvSpPr>
          <p:nvPr>
            <p:ph type="sldNum" sz="quarter" idx="10"/>
          </p:nvPr>
        </p:nvSpPr>
        <p:spPr/>
        <p:txBody>
          <a:bodyPr/>
          <a:lstStyle/>
          <a:p>
            <a:fld id="{1794BDAD-4FAC-4CD8-B784-A230B0714EAE}" type="slidenum">
              <a:rPr lang="ro-RO" smtClean="0"/>
              <a:pPr/>
              <a:t>2</a:t>
            </a:fld>
            <a:endParaRPr lang="ro-R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75" y="709613"/>
            <a:ext cx="6096000" cy="3429000"/>
          </a:xfrm>
        </p:spPr>
      </p:sp>
      <p:sp>
        <p:nvSpPr>
          <p:cNvPr id="3" name="Notes Placeholder 2"/>
          <p:cNvSpPr>
            <a:spLocks noGrp="1"/>
          </p:cNvSpPr>
          <p:nvPr>
            <p:ph type="body" idx="1"/>
          </p:nvPr>
        </p:nvSpPr>
        <p:spPr/>
        <p:txBody>
          <a:bodyPr>
            <a:normAutofit/>
          </a:bodyPr>
          <a:lstStyle/>
          <a:p>
            <a:endParaRPr lang="ro-RO"/>
          </a:p>
        </p:txBody>
      </p:sp>
      <p:sp>
        <p:nvSpPr>
          <p:cNvPr id="4" name="Slide Number Placeholder 3"/>
          <p:cNvSpPr>
            <a:spLocks noGrp="1"/>
          </p:cNvSpPr>
          <p:nvPr>
            <p:ph type="sldNum" sz="quarter" idx="10"/>
          </p:nvPr>
        </p:nvSpPr>
        <p:spPr/>
        <p:txBody>
          <a:bodyPr/>
          <a:lstStyle/>
          <a:p>
            <a:fld id="{1794BDAD-4FAC-4CD8-B784-A230B0714EAE}" type="slidenum">
              <a:rPr lang="ro-RO" smtClean="0"/>
              <a:pPr/>
              <a:t>3</a:t>
            </a:fld>
            <a:endParaRPr lang="ro-R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75" y="709613"/>
            <a:ext cx="6096000" cy="3429000"/>
          </a:xfrm>
        </p:spPr>
      </p:sp>
      <p:sp>
        <p:nvSpPr>
          <p:cNvPr id="3" name="Notes Placeholder 2"/>
          <p:cNvSpPr>
            <a:spLocks noGrp="1"/>
          </p:cNvSpPr>
          <p:nvPr>
            <p:ph type="body" idx="1"/>
          </p:nvPr>
        </p:nvSpPr>
        <p:spPr/>
        <p:txBody>
          <a:bodyPr>
            <a:normAutofit/>
          </a:bodyPr>
          <a:lstStyle/>
          <a:p>
            <a:endParaRPr lang="ro-RO"/>
          </a:p>
        </p:txBody>
      </p:sp>
      <p:sp>
        <p:nvSpPr>
          <p:cNvPr id="4" name="Slide Number Placeholder 3"/>
          <p:cNvSpPr>
            <a:spLocks noGrp="1"/>
          </p:cNvSpPr>
          <p:nvPr>
            <p:ph type="sldNum" sz="quarter" idx="10"/>
          </p:nvPr>
        </p:nvSpPr>
        <p:spPr/>
        <p:txBody>
          <a:bodyPr/>
          <a:lstStyle/>
          <a:p>
            <a:fld id="{1794BDAD-4FAC-4CD8-B784-A230B0714EAE}" type="slidenum">
              <a:rPr lang="ro-RO" smtClean="0"/>
              <a:pPr/>
              <a:t>4</a:t>
            </a:fld>
            <a:endParaRPr lang="ro-RO"/>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75" y="709613"/>
            <a:ext cx="6096000" cy="3429000"/>
          </a:xfrm>
        </p:spPr>
      </p:sp>
      <p:sp>
        <p:nvSpPr>
          <p:cNvPr id="3" name="Notes Placeholder 2"/>
          <p:cNvSpPr>
            <a:spLocks noGrp="1"/>
          </p:cNvSpPr>
          <p:nvPr>
            <p:ph type="body" idx="1"/>
          </p:nvPr>
        </p:nvSpPr>
        <p:spPr/>
        <p:txBody>
          <a:bodyPr>
            <a:normAutofit/>
          </a:bodyPr>
          <a:lstStyle/>
          <a:p>
            <a:endParaRPr lang="ro-RO"/>
          </a:p>
        </p:txBody>
      </p:sp>
      <p:sp>
        <p:nvSpPr>
          <p:cNvPr id="4" name="Slide Number Placeholder 3"/>
          <p:cNvSpPr>
            <a:spLocks noGrp="1"/>
          </p:cNvSpPr>
          <p:nvPr>
            <p:ph type="sldNum" sz="quarter" idx="10"/>
          </p:nvPr>
        </p:nvSpPr>
        <p:spPr/>
        <p:txBody>
          <a:bodyPr/>
          <a:lstStyle/>
          <a:p>
            <a:fld id="{1794BDAD-4FAC-4CD8-B784-A230B0714EAE}" type="slidenum">
              <a:rPr lang="ro-RO" smtClean="0"/>
              <a:pPr/>
              <a:t>7</a:t>
            </a:fld>
            <a:endParaRPr lang="ro-RO"/>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75" y="709613"/>
            <a:ext cx="6096000" cy="3429000"/>
          </a:xfrm>
        </p:spPr>
      </p:sp>
      <p:sp>
        <p:nvSpPr>
          <p:cNvPr id="3" name="Notes Placeholder 2"/>
          <p:cNvSpPr>
            <a:spLocks noGrp="1"/>
          </p:cNvSpPr>
          <p:nvPr>
            <p:ph type="body" idx="1"/>
          </p:nvPr>
        </p:nvSpPr>
        <p:spPr/>
        <p:txBody>
          <a:bodyPr>
            <a:normAutofit/>
          </a:bodyPr>
          <a:lstStyle/>
          <a:p>
            <a:endParaRPr lang="ro-RO" dirty="0"/>
          </a:p>
        </p:txBody>
      </p:sp>
      <p:sp>
        <p:nvSpPr>
          <p:cNvPr id="4" name="Slide Number Placeholder 3"/>
          <p:cNvSpPr>
            <a:spLocks noGrp="1"/>
          </p:cNvSpPr>
          <p:nvPr>
            <p:ph type="sldNum" sz="quarter" idx="10"/>
          </p:nvPr>
        </p:nvSpPr>
        <p:spPr/>
        <p:txBody>
          <a:bodyPr/>
          <a:lstStyle/>
          <a:p>
            <a:fld id="{1794BDAD-4FAC-4CD8-B784-A230B0714EAE}" type="slidenum">
              <a:rPr lang="ro-RO" smtClean="0"/>
              <a:pPr/>
              <a:t>21</a:t>
            </a:fld>
            <a:endParaRPr lang="ro-RO"/>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375" y="709613"/>
            <a:ext cx="6096000" cy="3429000"/>
          </a:xfrm>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o-RO" sz="500" dirty="0" smtClean="0">
                <a:latin typeface="+mj-lt"/>
              </a:rPr>
              <a:t> </a:t>
            </a:r>
            <a:endParaRPr lang="ro-RO" sz="500" kern="1200" dirty="0" smtClean="0">
              <a:solidFill>
                <a:schemeClr val="tx1"/>
              </a:solidFill>
              <a:latin typeface="+mj-lt"/>
              <a:ea typeface="+mn-ea"/>
              <a:cs typeface="+mn-cs"/>
            </a:endParaRPr>
          </a:p>
          <a:p>
            <a:endParaRPr lang="ro-RO" sz="800" dirty="0"/>
          </a:p>
        </p:txBody>
      </p:sp>
      <p:sp>
        <p:nvSpPr>
          <p:cNvPr id="4" name="Slide Number Placeholder 3"/>
          <p:cNvSpPr>
            <a:spLocks noGrp="1"/>
          </p:cNvSpPr>
          <p:nvPr>
            <p:ph type="sldNum" sz="quarter" idx="10"/>
          </p:nvPr>
        </p:nvSpPr>
        <p:spPr/>
        <p:txBody>
          <a:bodyPr/>
          <a:lstStyle/>
          <a:p>
            <a:fld id="{1794BDAD-4FAC-4CD8-B784-A230B0714EAE}" type="slidenum">
              <a:rPr lang="ro-RO" smtClean="0"/>
              <a:pPr/>
              <a:t>22</a:t>
            </a:fld>
            <a:endParaRPr lang="ro-R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1A6662E-FAF4-44BC-88B5-85A7CBFB6D30}" type="datetime1">
              <a:rPr lang="en-US" smtClean="0"/>
              <a:pPr/>
              <a:t>8/23/2021</a:t>
            </a:fld>
            <a:endParaRPr lang="en-US" dirty="0"/>
          </a:p>
        </p:txBody>
      </p:sp>
      <p:sp>
        <p:nvSpPr>
          <p:cNvPr id="19" name="Footer Placeholder 18"/>
          <p:cNvSpPr>
            <a:spLocks noGrp="1"/>
          </p:cNvSpPr>
          <p:nvPr>
            <p:ph type="ftr" sz="quarter" idx="11"/>
          </p:nvPr>
        </p:nvSpPr>
        <p:spPr/>
        <p:txBody>
          <a:bodyPr/>
          <a:lstStyle/>
          <a:p>
            <a:endParaRPr lang="en-US">
              <a:solidFill>
                <a:schemeClr val="tx1">
                  <a:alpha val="60000"/>
                </a:schemeClr>
              </a:solidFill>
            </a:endParaRPr>
          </a:p>
        </p:txBody>
      </p:sp>
      <p:sp>
        <p:nvSpPr>
          <p:cNvPr id="27" name="Slide Number Placeholder 26"/>
          <p:cNvSpPr>
            <a:spLocks noGrp="1"/>
          </p:cNvSpPr>
          <p:nvPr>
            <p:ph type="sldNum" sz="quarter" idx="12"/>
          </p:nvPr>
        </p:nvSpPr>
        <p:spPr/>
        <p:txBody>
          <a:bodyPr/>
          <a:lstStyle/>
          <a:p>
            <a:fld id="{73B850FF-6169-4056-8077-06FFA93A536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C559632-1575-4E14-B53B-3DC3D5ED3947}" type="datetime1">
              <a:rPr lang="en-US" smtClean="0"/>
              <a:pPr/>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4A6868-2568-4CC9-B302-F37117B01A6E}" type="datetime1">
              <a:rPr lang="en-US" smtClean="0"/>
              <a:pPr/>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55F08A-1E71-4B2B-BB49-E743F2903911}" type="datetime1">
              <a:rPr lang="en-US" smtClean="0"/>
              <a:pPr/>
              <a:t>8/23/2021</a:t>
            </a:fld>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5417D9E-721A-44BB-8863-9873FE64DA75}" type="datetime1">
              <a:rPr lang="en-US" smtClean="0"/>
              <a:pPr/>
              <a:t>8/23/2021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B850FF-6169-4056-8077-06FFA93A536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31DA2F-80B8-49CF-99FB-5ABCA53A607A}" type="datetime1">
              <a:rPr lang="en-US" smtClean="0"/>
              <a:pPr/>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8852172-E6C9-4B6C-929A-A9DE3837BBF1}" type="datetime1">
              <a:rPr lang="en-US" smtClean="0"/>
              <a:pPr/>
              <a:t>8/23/2021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B850FF-6169-4056-8077-06FFA93A53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AB41CFF-90C9-47B3-9DA1-F2BF8D839F7E}" type="datetime1">
              <a:rPr lang="en-US" smtClean="0"/>
              <a:pPr/>
              <a:t>8/23/2021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B850FF-6169-4056-8077-06FFA93A53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6048FA-06AB-4884-A69B-986B96E68A24}" type="datetime1">
              <a:rPr lang="en-US" smtClean="0"/>
              <a:pPr/>
              <a:t>8/23/2021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B850FF-6169-4056-8077-06FFA93A536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0DB7ABA-0172-4F9C-889D-567164F66BCD}" type="datetime1">
              <a:rPr lang="en-US" smtClean="0"/>
              <a:pPr/>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B850FF-6169-4056-8077-06FFA93A536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8AC6A5B-8AE7-4A41-B5A7-9ADC6686DC18}" type="datetime1">
              <a:rPr lang="en-US" smtClean="0"/>
              <a:pPr/>
              <a:t>8/23/2021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69600" y="6356351"/>
            <a:ext cx="812800" cy="365125"/>
          </a:xfrm>
        </p:spPr>
        <p:txBody>
          <a:bodyPr/>
          <a:lstStyle/>
          <a:p>
            <a:fld id="{73B850FF-6169-4056-8077-06FFA93A5366}" type="slidenum">
              <a:rPr lang="en-US" smtClean="0"/>
              <a:pPr/>
              <a:t>‹#›</a:t>
            </a:fld>
            <a:endParaRPr lang="en-US"/>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E0CF6C-748E-4B7A-BC8B-3011EF78ED13}" type="datetime1">
              <a:rPr lang="en-US" smtClean="0"/>
              <a:pPr/>
              <a:t>8/23/2021</a:t>
            </a:fld>
            <a:endParaRPr lang="en-US" dirty="0"/>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solidFill>
                <a:schemeClr val="tx1">
                  <a:alpha val="60000"/>
                </a:schemeClr>
              </a:solidFill>
            </a:endParaRPr>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3B850FF-6169-4056-8077-06FFA93A5366}" type="slidenum">
              <a:rPr lang="en-US" smtClean="0"/>
              <a:pPr/>
              <a:t>‹#›</a:t>
            </a:fld>
            <a:endParaRPr lang="en-US" dirty="0"/>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sldNum="0"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sintact.ro/"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sintact.r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intact.ro/"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sintact.ro/"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37FDDF72-DE39-4F99-A3C1-DD9D7815D7D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517930"/>
            <a:ext cx="12188952" cy="634006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65000"/>
                  <a:lumOff val="35000"/>
                </a:schemeClr>
              </a:solidFill>
              <a:latin typeface="Times New Roman" pitchFamily="18" charset="0"/>
              <a:cs typeface="Times New Roman" pitchFamily="18" charset="0"/>
            </a:endParaRPr>
          </a:p>
        </p:txBody>
      </p:sp>
      <p:sp>
        <p:nvSpPr>
          <p:cNvPr id="10" name="Rectangle 9">
            <a:extLst>
              <a:ext uri="{FF2B5EF4-FFF2-40B4-BE49-F238E27FC236}">
                <a16:creationId xmlns:a16="http://schemas.microsoft.com/office/drawing/2014/main" xmlns="" id="{5E4ECE80-3AD1-450C-B62A-98788F19394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517930"/>
            <a:ext cx="12192000" cy="634006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1">
                  <a:lumMod val="65000"/>
                  <a:lumOff val="35000"/>
                </a:schemeClr>
              </a:solidFill>
              <a:latin typeface="Times New Roman" pitchFamily="18" charset="0"/>
              <a:cs typeface="Times New Roman" pitchFamily="18" charset="0"/>
            </a:endParaRPr>
          </a:p>
        </p:txBody>
      </p:sp>
      <p:pic>
        <p:nvPicPr>
          <p:cNvPr id="4" name="Picture 2" descr="One in a crowd">
            <a:extLst>
              <a:ext uri="{FF2B5EF4-FFF2-40B4-BE49-F238E27FC236}">
                <a16:creationId xmlns:a16="http://schemas.microsoft.com/office/drawing/2014/main" xmlns="" id="{0E12AE9F-76D8-45A3-90DB-6840D344F924}"/>
              </a:ext>
            </a:extLst>
          </p:cNvPr>
          <p:cNvPicPr>
            <a:picLocks noChangeAspect="1"/>
          </p:cNvPicPr>
          <p:nvPr/>
        </p:nvPicPr>
        <p:blipFill rotWithShape="1">
          <a:blip r:embed="rId3">
            <a:alphaModFix amt="60000"/>
          </a:blip>
          <a:srcRect t="8128" r="6" b="16873"/>
          <a:stretch/>
        </p:blipFill>
        <p:spPr>
          <a:xfrm>
            <a:off x="884582" y="269358"/>
            <a:ext cx="10147853" cy="6338787"/>
          </a:xfrm>
          <a:prstGeom prst="rect">
            <a:avLst/>
          </a:prstGeom>
        </p:spPr>
      </p:pic>
      <p:sp>
        <p:nvSpPr>
          <p:cNvPr id="2" name="Titlu 1"/>
          <p:cNvSpPr>
            <a:spLocks noGrp="1"/>
          </p:cNvSpPr>
          <p:nvPr>
            <p:ph type="ctrTitle"/>
          </p:nvPr>
        </p:nvSpPr>
        <p:spPr>
          <a:xfrm>
            <a:off x="2937752" y="982494"/>
            <a:ext cx="8317149" cy="1104723"/>
          </a:xfrm>
        </p:spPr>
        <p:txBody>
          <a:bodyPr anchor="b">
            <a:normAutofit/>
          </a:bodyPr>
          <a:lstStyle/>
          <a:p>
            <a:pPr algn="ctr"/>
            <a:r>
              <a:rPr lang="ro-RO" sz="2400" b="1" dirty="0" smtClean="0">
                <a:solidFill>
                  <a:srgbClr val="FFFFFF"/>
                </a:solidFill>
                <a:latin typeface="Times New Roman" pitchFamily="18" charset="0"/>
                <a:cs typeface="Times New Roman" pitchFamily="18" charset="0"/>
              </a:rPr>
              <a:t> </a:t>
            </a:r>
            <a:r>
              <a:rPr lang="ro-RO" sz="2400" dirty="0">
                <a:solidFill>
                  <a:srgbClr val="FFFFFF"/>
                </a:solidFill>
                <a:latin typeface="Times New Roman" pitchFamily="18" charset="0"/>
                <a:cs typeface="Times New Roman" pitchFamily="18" charset="0"/>
              </a:rPr>
              <a:t> </a:t>
            </a:r>
          </a:p>
        </p:txBody>
      </p:sp>
      <p:sp>
        <p:nvSpPr>
          <p:cNvPr id="30721" name="Rectangle 1"/>
          <p:cNvSpPr>
            <a:spLocks noChangeArrowheads="1"/>
          </p:cNvSpPr>
          <p:nvPr/>
        </p:nvSpPr>
        <p:spPr bwMode="auto">
          <a:xfrm>
            <a:off x="0" y="0"/>
            <a:ext cx="223138" cy="27699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o-RO" sz="1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o-RO"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2464904" y="1143001"/>
            <a:ext cx="7851913" cy="830997"/>
          </a:xfrm>
          <a:prstGeom prst="rect">
            <a:avLst/>
          </a:prstGeom>
        </p:spPr>
        <p:txBody>
          <a:bodyPr wrap="square">
            <a:spAutoFit/>
          </a:bodyPr>
          <a:lstStyle/>
          <a:p>
            <a:pPr>
              <a:defRPr/>
            </a:pPr>
            <a:r>
              <a:rPr lang="ro-RO" sz="1200" dirty="0" smtClean="0"/>
              <a:t>Dreptul constitutional al accesului la informatii de interes public a devenit din teorie ,practica .Din anul 2001 avem dreptul de a cere institutiilor publice  informatii de interes public .Institutiile publice au obligatia expresa de a le  pune la dispozitie .Ghidul practic – L.544/2001 modificata si completata ulterior , </a:t>
            </a:r>
            <a:r>
              <a:rPr lang="ro-RO" sz="1200" b="1" dirty="0" smtClean="0"/>
              <a:t>Norme Metodologice din 2002 de aplicare a Legii nr. 544/2001 privind liberul acces la informatiile de interes public</a:t>
            </a:r>
            <a:endParaRPr lang="ro-RO" sz="1200" dirty="0" smtClean="0"/>
          </a:p>
        </p:txBody>
      </p:sp>
      <p:sp>
        <p:nvSpPr>
          <p:cNvPr id="9" name="Rectangle 8"/>
          <p:cNvSpPr/>
          <p:nvPr/>
        </p:nvSpPr>
        <p:spPr>
          <a:xfrm>
            <a:off x="3048000" y="3105835"/>
            <a:ext cx="7855226" cy="646331"/>
          </a:xfrm>
          <a:prstGeom prst="rect">
            <a:avLst/>
          </a:prstGeom>
        </p:spPr>
        <p:txBody>
          <a:bodyPr wrap="square">
            <a:spAutoFit/>
          </a:bodyPr>
          <a:lstStyle/>
          <a:p>
            <a:pPr algn="ctr"/>
            <a:r>
              <a:rPr lang="ro-RO" dirty="0" smtClean="0">
                <a:solidFill>
                  <a:srgbClr val="FFFFFF"/>
                </a:solidFill>
                <a:latin typeface="Times New Roman" pitchFamily="18" charset="0"/>
                <a:cs typeface="Times New Roman" pitchFamily="18" charset="0"/>
              </a:rPr>
              <a:t>GHID  PRACTIC PENTRU ACCESUL LA INFORMATIILE DE INTERES PUBLIC </a:t>
            </a:r>
            <a:endParaRPr lang="ro-RO" dirty="0"/>
          </a:p>
        </p:txBody>
      </p:sp>
    </p:spTree>
    <p:extLst>
      <p:ext uri="{BB962C8B-B14F-4D97-AF65-F5344CB8AC3E}">
        <p14:creationId xmlns:p14="http://schemas.microsoft.com/office/powerpoint/2010/main" xmlns="" val="249979118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9286" y="1935480"/>
            <a:ext cx="9833113" cy="4389120"/>
          </a:xfrm>
        </p:spPr>
        <p:txBody>
          <a:bodyPr>
            <a:normAutofit fontScale="92500" lnSpcReduction="20000"/>
          </a:bodyPr>
          <a:lstStyle/>
          <a:p>
            <a:pPr>
              <a:buNone/>
            </a:pPr>
            <a:r>
              <a:rPr lang="ro-RO" dirty="0" smtClean="0">
                <a:solidFill>
                  <a:srgbClr val="0070C0"/>
                </a:solidFill>
              </a:rPr>
              <a:t>     </a:t>
            </a:r>
            <a:r>
              <a:rPr lang="vi-VN" dirty="0" smtClean="0">
                <a:solidFill>
                  <a:srgbClr val="0070C0"/>
                </a:solidFill>
              </a:rPr>
              <a:t>În cazul în care solicitarea de informaţii implică realizarea de copii de pe documentele deţinute de </a:t>
            </a:r>
            <a:r>
              <a:rPr lang="ro-RO" dirty="0" smtClean="0">
                <a:solidFill>
                  <a:srgbClr val="0070C0"/>
                </a:solidFill>
              </a:rPr>
              <a:t> </a:t>
            </a:r>
            <a:r>
              <a:rPr lang="vi-VN" dirty="0" smtClean="0">
                <a:solidFill>
                  <a:srgbClr val="0070C0"/>
                </a:solidFill>
              </a:rPr>
              <a:t>instituţia publică, costul serviciilor de copiere este suportat de solicitant, în condiţiile legii.</a:t>
            </a:r>
          </a:p>
          <a:p>
            <a:r>
              <a:rPr lang="vi-VN" dirty="0" smtClean="0">
                <a:solidFill>
                  <a:srgbClr val="0070C0"/>
                </a:solidFill>
              </a:rPr>
              <a:t>Dacă în urma informaţiilor primite petentul solicită informaţii noi privind documentele aflate în posesia </a:t>
            </a:r>
            <a:r>
              <a:rPr lang="ro-RO" dirty="0" smtClean="0">
                <a:solidFill>
                  <a:srgbClr val="0070C0"/>
                </a:solidFill>
              </a:rPr>
              <a:t> </a:t>
            </a:r>
            <a:r>
              <a:rPr lang="vi-VN" dirty="0" smtClean="0">
                <a:solidFill>
                  <a:srgbClr val="0070C0"/>
                </a:solidFill>
              </a:rPr>
              <a:t>instituţiei publice, această solicitare va fi tratată ca o nouă petiţie, răspunsul fiind trimis în termenele prevăzute </a:t>
            </a:r>
            <a:r>
              <a:rPr lang="ro-RO" dirty="0" smtClean="0">
                <a:solidFill>
                  <a:srgbClr val="0070C0"/>
                </a:solidFill>
              </a:rPr>
              <a:t>de lege.</a:t>
            </a:r>
          </a:p>
          <a:p>
            <a:r>
              <a:rPr lang="ro-RO" dirty="0" smtClean="0">
                <a:solidFill>
                  <a:srgbClr val="0070C0"/>
                </a:solidFill>
              </a:rPr>
              <a:t>Cererile de solicitare a informatiilor de interes public ,infirent de modul in care au fost formulate ,se inregistreaza ,de indata,la sediul instituitiei publice .</a:t>
            </a:r>
          </a:p>
          <a:p>
            <a:r>
              <a:rPr lang="ro-RO" dirty="0" smtClean="0">
                <a:solidFill>
                  <a:srgbClr val="0070C0"/>
                </a:solidFill>
              </a:rPr>
              <a:t>La solicitarea expresa a petentului ,informatiile de interes public  comunicate din oficiu vor fi comunicate in scris ,pe suport electronic ,sau hartie .  </a:t>
            </a:r>
            <a:endParaRPr lang="vi-VN" dirty="0" smtClean="0">
              <a:solidFill>
                <a:srgbClr val="0070C0"/>
              </a:solidFill>
            </a:endParaRPr>
          </a:p>
          <a:p>
            <a:endParaRPr lang="ro-R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3635" y="733906"/>
            <a:ext cx="5741504" cy="1143000"/>
          </a:xfrm>
        </p:spPr>
        <p:txBody>
          <a:bodyPr>
            <a:normAutofit/>
          </a:bodyPr>
          <a:lstStyle/>
          <a:p>
            <a:r>
              <a:rPr lang="ro-RO" sz="2400" b="1" dirty="0" smtClean="0">
                <a:solidFill>
                  <a:srgbClr val="0070C0"/>
                </a:solidFill>
                <a:latin typeface="Times New Roman" pitchFamily="18" charset="0"/>
                <a:cs typeface="Times New Roman" pitchFamily="18" charset="0"/>
              </a:rPr>
              <a:t>Persoanele  responsabile de relaţia cu presa</a:t>
            </a:r>
            <a:endParaRPr lang="ro-RO" sz="2400" dirty="0"/>
          </a:p>
        </p:txBody>
      </p:sp>
      <p:sp>
        <p:nvSpPr>
          <p:cNvPr id="3" name="Content Placeholder 2"/>
          <p:cNvSpPr>
            <a:spLocks noGrp="1"/>
          </p:cNvSpPr>
          <p:nvPr>
            <p:ph idx="1"/>
          </p:nvPr>
        </p:nvSpPr>
        <p:spPr>
          <a:xfrm>
            <a:off x="2405270" y="1935480"/>
            <a:ext cx="8010939" cy="3849094"/>
          </a:xfrm>
        </p:spPr>
        <p:txBody>
          <a:bodyPr>
            <a:normAutofit fontScale="92500" lnSpcReduction="20000"/>
          </a:bodyPr>
          <a:lstStyle/>
          <a:p>
            <a:r>
              <a:rPr lang="vi-VN" sz="2400" dirty="0" smtClean="0">
                <a:solidFill>
                  <a:srgbClr val="0070C0"/>
                </a:solidFill>
              </a:rPr>
              <a:t>persoanele responsabile de relaţia cu presa a instituţiei </a:t>
            </a:r>
            <a:r>
              <a:rPr lang="ro-RO" sz="2400" dirty="0" smtClean="0">
                <a:solidFill>
                  <a:srgbClr val="0070C0"/>
                </a:solidFill>
              </a:rPr>
              <a:t> </a:t>
            </a:r>
            <a:r>
              <a:rPr lang="vi-VN" sz="2400" dirty="0" smtClean="0">
                <a:solidFill>
                  <a:srgbClr val="0070C0"/>
                </a:solidFill>
              </a:rPr>
              <a:t>publice </a:t>
            </a:r>
            <a:r>
              <a:rPr lang="ro-RO" sz="2400" dirty="0" smtClean="0">
                <a:solidFill>
                  <a:srgbClr val="0070C0"/>
                </a:solidFill>
              </a:rPr>
              <a:t> </a:t>
            </a:r>
            <a:r>
              <a:rPr lang="vi-VN" sz="2400" dirty="0" smtClean="0">
                <a:solidFill>
                  <a:srgbClr val="0070C0"/>
                </a:solidFill>
              </a:rPr>
              <a:t>au următoarele atribuţii:</a:t>
            </a:r>
          </a:p>
          <a:p>
            <a:r>
              <a:rPr lang="vi-VN" sz="2400" dirty="0" smtClean="0">
                <a:solidFill>
                  <a:srgbClr val="0070C0"/>
                </a:solidFill>
              </a:rPr>
              <a:t>să furnizeze ziariştilor, prompt şi complet, orice informaţie de interes public care priveşte activitatea instituţiei </a:t>
            </a:r>
            <a:r>
              <a:rPr lang="ro-RO" sz="2400" dirty="0" smtClean="0">
                <a:solidFill>
                  <a:srgbClr val="0070C0"/>
                </a:solidFill>
              </a:rPr>
              <a:t> </a:t>
            </a:r>
            <a:r>
              <a:rPr lang="vi-VN" sz="2400" dirty="0" smtClean="0">
                <a:solidFill>
                  <a:srgbClr val="0070C0"/>
                </a:solidFill>
              </a:rPr>
              <a:t>publice pe care o reprezintă;</a:t>
            </a:r>
          </a:p>
          <a:p>
            <a:r>
              <a:rPr lang="ro-RO" sz="2400" dirty="0" smtClean="0">
                <a:solidFill>
                  <a:srgbClr val="0070C0"/>
                </a:solidFill>
              </a:rPr>
              <a:t> </a:t>
            </a:r>
            <a:r>
              <a:rPr lang="vi-VN" sz="2400" dirty="0" smtClean="0">
                <a:solidFill>
                  <a:srgbClr val="0070C0"/>
                </a:solidFill>
              </a:rPr>
              <a:t>să informeze în timp util şi să asigure accesul ziariştilor la activităţile şi acţiunile de interes public organizate de instituţia </a:t>
            </a:r>
            <a:r>
              <a:rPr lang="ro-RO" sz="2400" dirty="0" smtClean="0">
                <a:solidFill>
                  <a:srgbClr val="0070C0"/>
                </a:solidFill>
              </a:rPr>
              <a:t> </a:t>
            </a:r>
            <a:r>
              <a:rPr lang="vi-VN" sz="2400" dirty="0" smtClean="0">
                <a:solidFill>
                  <a:srgbClr val="0070C0"/>
                </a:solidFill>
              </a:rPr>
              <a:t>publică;</a:t>
            </a:r>
          </a:p>
          <a:p>
            <a:r>
              <a:rPr lang="ro-RO" sz="2400" dirty="0" smtClean="0">
                <a:solidFill>
                  <a:srgbClr val="0070C0"/>
                </a:solidFill>
              </a:rPr>
              <a:t> </a:t>
            </a:r>
            <a:r>
              <a:rPr lang="vi-VN" sz="2400" dirty="0" smtClean="0">
                <a:solidFill>
                  <a:srgbClr val="0070C0"/>
                </a:solidFill>
              </a:rPr>
              <a:t>să asigure, periodic sau de fiecare dată când activitatea instituţiei </a:t>
            </a:r>
            <a:r>
              <a:rPr lang="ro-RO" sz="2400" dirty="0" smtClean="0">
                <a:solidFill>
                  <a:srgbClr val="0070C0"/>
                </a:solidFill>
              </a:rPr>
              <a:t> </a:t>
            </a:r>
            <a:r>
              <a:rPr lang="vi-VN" sz="2400" dirty="0" smtClean="0">
                <a:solidFill>
                  <a:srgbClr val="0070C0"/>
                </a:solidFill>
              </a:rPr>
              <a:t>publice prezintă un interes public imediat, difuzarea de comunicate, informări de presă, organizarea de conferinţe de presă, interviuri sau briefinguri;</a:t>
            </a:r>
          </a:p>
          <a:p>
            <a:endParaRPr lang="ro-RO"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01009" y="704088"/>
            <a:ext cx="3737114" cy="1143000"/>
          </a:xfrm>
        </p:spPr>
        <p:txBody>
          <a:bodyPr>
            <a:normAutofit/>
          </a:bodyPr>
          <a:lstStyle/>
          <a:p>
            <a:r>
              <a:rPr lang="ro-RO" sz="2400" b="1" dirty="0" smtClean="0">
                <a:solidFill>
                  <a:srgbClr val="0070C0"/>
                </a:solidFill>
                <a:latin typeface="Times New Roman" pitchFamily="18" charset="0"/>
                <a:cs typeface="Times New Roman" pitchFamily="18" charset="0"/>
              </a:rPr>
              <a:t>Cai de atac </a:t>
            </a:r>
            <a:endParaRPr lang="ro-RO" sz="2400" dirty="0"/>
          </a:p>
        </p:txBody>
      </p:sp>
      <p:sp>
        <p:nvSpPr>
          <p:cNvPr id="3" name="Content Placeholder 2"/>
          <p:cNvSpPr>
            <a:spLocks noGrp="1"/>
          </p:cNvSpPr>
          <p:nvPr>
            <p:ph idx="1"/>
          </p:nvPr>
        </p:nvSpPr>
        <p:spPr>
          <a:xfrm>
            <a:off x="2256182" y="1935480"/>
            <a:ext cx="8478079" cy="4389120"/>
          </a:xfrm>
        </p:spPr>
        <p:txBody>
          <a:bodyPr>
            <a:normAutofit fontScale="85000" lnSpcReduction="20000"/>
          </a:bodyPr>
          <a:lstStyle/>
          <a:p>
            <a:r>
              <a:rPr lang="ro-RO" sz="3600" b="1" dirty="0" smtClean="0">
                <a:solidFill>
                  <a:srgbClr val="0070C0"/>
                </a:solidFill>
                <a:latin typeface="Times New Roman" pitchFamily="18" charset="0"/>
                <a:cs typeface="Times New Roman" pitchFamily="18" charset="0"/>
              </a:rPr>
              <a:t>Reclamatia administrativa </a:t>
            </a:r>
            <a:endParaRPr lang="ro-RO" sz="3600" dirty="0" smtClean="0">
              <a:latin typeface="Times New Roman" pitchFamily="18" charset="0"/>
              <a:cs typeface="Times New Roman" pitchFamily="18" charset="0"/>
            </a:endParaRPr>
          </a:p>
          <a:p>
            <a:r>
              <a:rPr lang="ro-RO" dirty="0" smtClean="0">
                <a:solidFill>
                  <a:srgbClr val="0070C0"/>
                </a:solidFill>
              </a:rPr>
              <a:t> </a:t>
            </a:r>
            <a:r>
              <a:rPr lang="vi-VN" dirty="0" smtClean="0">
                <a:solidFill>
                  <a:srgbClr val="0070C0"/>
                </a:solidFill>
              </a:rPr>
              <a:t>reclamaţia administrativă prevăzută la art. </a:t>
            </a:r>
            <a:r>
              <a:rPr lang="vi-VN" dirty="0" smtClean="0">
                <a:solidFill>
                  <a:srgbClr val="0070C0"/>
                </a:solidFill>
                <a:hlinkClick r:id="rId2"/>
              </a:rPr>
              <a:t>32</a:t>
            </a:r>
            <a:r>
              <a:rPr lang="vi-VN" dirty="0" smtClean="0">
                <a:solidFill>
                  <a:srgbClr val="0070C0"/>
                </a:solidFill>
              </a:rPr>
              <a:t> </a:t>
            </a:r>
            <a:r>
              <a:rPr lang="ro-RO" dirty="0" smtClean="0">
                <a:solidFill>
                  <a:srgbClr val="0070C0"/>
                </a:solidFill>
              </a:rPr>
              <a:t> poate fi formulata </a:t>
            </a:r>
            <a:r>
              <a:rPr lang="vi-VN" dirty="0" smtClean="0">
                <a:solidFill>
                  <a:srgbClr val="0070C0"/>
                </a:solidFill>
              </a:rPr>
              <a:t>în termen de </a:t>
            </a:r>
            <a:r>
              <a:rPr lang="vi-VN" u="sng" dirty="0" smtClean="0">
                <a:solidFill>
                  <a:srgbClr val="0070C0"/>
                </a:solidFill>
              </a:rPr>
              <a:t>30 de zile </a:t>
            </a:r>
            <a:r>
              <a:rPr lang="vi-VN" dirty="0" smtClean="0">
                <a:solidFill>
                  <a:srgbClr val="0070C0"/>
                </a:solidFill>
              </a:rPr>
              <a:t>de la luarea la cunoştinţă a refuzului explicit sau tacit al </a:t>
            </a:r>
            <a:r>
              <a:rPr lang="ro-RO" dirty="0" smtClean="0">
                <a:solidFill>
                  <a:srgbClr val="0070C0"/>
                </a:solidFill>
              </a:rPr>
              <a:t> </a:t>
            </a:r>
            <a:r>
              <a:rPr lang="vi-VN" dirty="0" smtClean="0">
                <a:solidFill>
                  <a:srgbClr val="0070C0"/>
                </a:solidFill>
              </a:rPr>
              <a:t>instituţiei publice pentru aplicarea prevederilor Legii nr. </a:t>
            </a:r>
            <a:r>
              <a:rPr lang="vi-VN" dirty="0" smtClean="0">
                <a:solidFill>
                  <a:srgbClr val="0070C0"/>
                </a:solidFill>
                <a:hlinkClick r:id="rId2"/>
              </a:rPr>
              <a:t>544/2001</a:t>
            </a:r>
            <a:r>
              <a:rPr lang="vi-VN" dirty="0" smtClean="0">
                <a:solidFill>
                  <a:srgbClr val="0070C0"/>
                </a:solidFill>
              </a:rPr>
              <a:t> </a:t>
            </a:r>
            <a:r>
              <a:rPr lang="ro-RO" dirty="0" smtClean="0">
                <a:solidFill>
                  <a:srgbClr val="0070C0"/>
                </a:solidFill>
              </a:rPr>
              <a:t> </a:t>
            </a:r>
            <a:r>
              <a:rPr lang="vi-VN" dirty="0" smtClean="0">
                <a:solidFill>
                  <a:srgbClr val="0070C0"/>
                </a:solidFill>
              </a:rPr>
              <a:t>.</a:t>
            </a:r>
          </a:p>
          <a:p>
            <a:r>
              <a:rPr lang="vi-VN" dirty="0" smtClean="0">
                <a:solidFill>
                  <a:srgbClr val="0070C0"/>
                </a:solidFill>
              </a:rPr>
              <a:t>răspunsul la aceasta se transmite solicitantului care se consideră lezat în termen de </a:t>
            </a:r>
            <a:r>
              <a:rPr lang="vi-VN" u="sng" dirty="0" smtClean="0">
                <a:solidFill>
                  <a:srgbClr val="0070C0"/>
                </a:solidFill>
              </a:rPr>
              <a:t>15 zile</a:t>
            </a:r>
            <a:r>
              <a:rPr lang="vi-VN" dirty="0" smtClean="0">
                <a:solidFill>
                  <a:srgbClr val="0070C0"/>
                </a:solidFill>
              </a:rPr>
              <a:t> de la depunerea reclamaţiei administrative. Acest răspuns va conţine informaţiile de interes public solicitate iniţial </a:t>
            </a:r>
            <a:r>
              <a:rPr lang="ro-RO" dirty="0" smtClean="0">
                <a:solidFill>
                  <a:srgbClr val="0070C0"/>
                </a:solidFill>
              </a:rPr>
              <a:t> </a:t>
            </a:r>
            <a:r>
              <a:rPr lang="vi-VN" dirty="0" smtClean="0">
                <a:solidFill>
                  <a:srgbClr val="0070C0"/>
                </a:solidFill>
              </a:rPr>
              <a:t>, în condiţiile legii.</a:t>
            </a:r>
            <a:endParaRPr lang="ro-RO" dirty="0" smtClean="0">
              <a:solidFill>
                <a:srgbClr val="0070C0"/>
              </a:solidFill>
            </a:endParaRPr>
          </a:p>
          <a:p>
            <a:r>
              <a:rPr lang="ro-RO" dirty="0" smtClean="0">
                <a:solidFill>
                  <a:srgbClr val="0070C0"/>
                </a:solidFill>
              </a:rPr>
              <a:t>Raspunsul </a:t>
            </a:r>
            <a:r>
              <a:rPr lang="vi-VN" dirty="0" smtClean="0">
                <a:solidFill>
                  <a:srgbClr val="0070C0"/>
                </a:solidFill>
              </a:rPr>
              <a:t>motivat la reclamaţia administrativă se transmite persoanei care a formulat-o în termen de </a:t>
            </a:r>
            <a:r>
              <a:rPr lang="vi-VN" u="sng" dirty="0" smtClean="0">
                <a:solidFill>
                  <a:srgbClr val="0070C0"/>
                </a:solidFill>
              </a:rPr>
              <a:t>15 zile </a:t>
            </a:r>
            <a:r>
              <a:rPr lang="vi-VN" dirty="0" smtClean="0">
                <a:solidFill>
                  <a:srgbClr val="0070C0"/>
                </a:solidFill>
              </a:rPr>
              <a:t>de la data înregistrării, indiferent dacă soluţia este favorabilă sau nefavorabilă.</a:t>
            </a:r>
          </a:p>
          <a:p>
            <a:r>
              <a:rPr lang="vi-VN" dirty="0" smtClean="0">
                <a:solidFill>
                  <a:srgbClr val="0070C0"/>
                </a:solidFill>
              </a:rPr>
              <a:t>În cazul în care reclamaţia se dovedeşte întemeiată, răspunsul va conţine informaţiile de interes public solicitate iniţial </a:t>
            </a:r>
            <a:r>
              <a:rPr lang="ro-RO" dirty="0" smtClean="0">
                <a:solidFill>
                  <a:srgbClr val="0070C0"/>
                </a:solidFill>
              </a:rPr>
              <a:t>.</a:t>
            </a:r>
            <a:endParaRPr lang="vi-VN" dirty="0" smtClean="0">
              <a:solidFill>
                <a:srgbClr val="0070C0"/>
              </a:solidFill>
            </a:endParaRPr>
          </a:p>
          <a:p>
            <a:endParaRPr lang="ro-RO"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77278" y="1192696"/>
            <a:ext cx="6758609" cy="5083266"/>
          </a:xfrm>
        </p:spPr>
        <p:txBody>
          <a:bodyPr>
            <a:normAutofit lnSpcReduction="10000"/>
          </a:bodyPr>
          <a:lstStyle/>
          <a:p>
            <a:pPr>
              <a:buNone/>
            </a:pPr>
            <a:r>
              <a:rPr lang="ro-RO" sz="3200" b="1" dirty="0" smtClean="0">
                <a:solidFill>
                  <a:srgbClr val="0070C0"/>
                </a:solidFill>
                <a:latin typeface="Times New Roman" pitchFamily="18" charset="0"/>
                <a:cs typeface="Times New Roman" pitchFamily="18" charset="0"/>
              </a:rPr>
              <a:t>Plangerea in instanta </a:t>
            </a:r>
            <a:endParaRPr lang="vi-VN" sz="3200" b="1" dirty="0" smtClean="0">
              <a:solidFill>
                <a:srgbClr val="0070C0"/>
              </a:solidFill>
              <a:latin typeface="Times New Roman" pitchFamily="18" charset="0"/>
              <a:cs typeface="Times New Roman" pitchFamily="18" charset="0"/>
            </a:endParaRPr>
          </a:p>
          <a:p>
            <a:r>
              <a:rPr lang="vi-VN" sz="2400" dirty="0" smtClean="0">
                <a:solidFill>
                  <a:srgbClr val="0070C0"/>
                </a:solidFill>
                <a:latin typeface="Times New Roman" pitchFamily="18" charset="0"/>
                <a:cs typeface="Times New Roman" pitchFamily="18" charset="0"/>
              </a:rPr>
              <a:t>În condiţiile art. 22 alin. (1) din Legea nr. 544/2001, cu modificările şi completările ulterioare, persoana care se consideră vătămată în drepturile sale prevăzute de Legea nr. 544/2001, cu modificările şi completările ulterioare, poate face plângere la secţia de contencios administrativ a tribunalului.</a:t>
            </a:r>
          </a:p>
          <a:p>
            <a:r>
              <a:rPr lang="vi-VN" sz="2400" dirty="0" smtClean="0">
                <a:solidFill>
                  <a:srgbClr val="0070C0"/>
                </a:solidFill>
                <a:latin typeface="Times New Roman" pitchFamily="18" charset="0"/>
                <a:cs typeface="Times New Roman" pitchFamily="18" charset="0"/>
              </a:rPr>
              <a:t>Scutirea de taxa de timbru, prevăzută la art. 22 alin. (5) din Legea nr. 544/2001, cu modificările şi completările ulterioare, pentru plângerea la tribunal şi recursul la curtea de apel nu include şi scutirea de la plata serviciilor de copiere a informaţiilor de interes public solicitate.</a:t>
            </a:r>
          </a:p>
          <a:p>
            <a:endParaRPr lang="ro-RO"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29001" y="854764"/>
            <a:ext cx="4572000" cy="992323"/>
          </a:xfrm>
        </p:spPr>
        <p:txBody>
          <a:bodyPr>
            <a:normAutofit fontScale="90000"/>
          </a:bodyPr>
          <a:lstStyle/>
          <a:p>
            <a:r>
              <a:rPr lang="ro-RO" sz="2400" b="1" dirty="0" smtClean="0">
                <a:solidFill>
                  <a:srgbClr val="0070C0"/>
                </a:solidFill>
                <a:latin typeface="Times New Roman" pitchFamily="18" charset="0"/>
                <a:cs typeface="Times New Roman" pitchFamily="18" charset="0"/>
              </a:rPr>
              <a:t>Informatiile  exceptate de la liberul acces la informatii de interes public</a:t>
            </a:r>
            <a:endParaRPr lang="ro-RO" sz="2400" dirty="0"/>
          </a:p>
        </p:txBody>
      </p:sp>
      <p:sp>
        <p:nvSpPr>
          <p:cNvPr id="3" name="Content Placeholder 2"/>
          <p:cNvSpPr>
            <a:spLocks noGrp="1"/>
          </p:cNvSpPr>
          <p:nvPr>
            <p:ph idx="1"/>
          </p:nvPr>
        </p:nvSpPr>
        <p:spPr>
          <a:xfrm>
            <a:off x="3041374" y="1935480"/>
            <a:ext cx="6321288" cy="4389120"/>
          </a:xfrm>
        </p:spPr>
        <p:txBody>
          <a:bodyPr>
            <a:normAutofit fontScale="92500" lnSpcReduction="20000"/>
          </a:bodyPr>
          <a:lstStyle/>
          <a:p>
            <a:r>
              <a:rPr lang="ro-RO" sz="2400" dirty="0" smtClean="0">
                <a:solidFill>
                  <a:srgbClr val="0070C0"/>
                </a:solidFill>
                <a:latin typeface="Times New Roman" pitchFamily="18" charset="0"/>
                <a:cs typeface="Times New Roman" pitchFamily="18" charset="0"/>
              </a:rPr>
              <a:t>Exceptarea acestor categorii de informatii de la liberul acces se face din ratiuni de securitate nationala ,pentru asigurarea sigurantei si ordinii publice,pentru protectia persoanelor .</a:t>
            </a:r>
          </a:p>
          <a:p>
            <a:r>
              <a:rPr lang="vi-VN" sz="2400" u="sng" dirty="0" smtClean="0">
                <a:solidFill>
                  <a:srgbClr val="0070C0"/>
                </a:solidFill>
                <a:latin typeface="Times New Roman" pitchFamily="18" charset="0"/>
                <a:cs typeface="Times New Roman" pitchFamily="18" charset="0"/>
              </a:rPr>
              <a:t>Se exceptează de la accesul liber al cetăţenilor</a:t>
            </a:r>
            <a:r>
              <a:rPr lang="ro-RO" sz="2400" u="sng" dirty="0" smtClean="0">
                <a:solidFill>
                  <a:srgbClr val="0070C0"/>
                </a:solidFill>
                <a:latin typeface="Times New Roman" pitchFamily="18" charset="0"/>
                <a:cs typeface="Times New Roman" pitchFamily="18" charset="0"/>
              </a:rPr>
              <a:t>,</a:t>
            </a:r>
            <a:r>
              <a:rPr lang="vi-VN" sz="2400" u="sng" dirty="0" smtClean="0">
                <a:solidFill>
                  <a:srgbClr val="0070C0"/>
                </a:solidFill>
                <a:latin typeface="Times New Roman" pitchFamily="18" charset="0"/>
                <a:cs typeface="Times New Roman" pitchFamily="18" charset="0"/>
              </a:rPr>
              <a:t>următoarele informaţii</a:t>
            </a:r>
            <a:r>
              <a:rPr lang="vi-VN" sz="2400" dirty="0" smtClean="0">
                <a:solidFill>
                  <a:srgbClr val="0070C0"/>
                </a:solidFill>
                <a:latin typeface="Times New Roman" pitchFamily="18" charset="0"/>
                <a:cs typeface="Times New Roman" pitchFamily="18" charset="0"/>
              </a:rPr>
              <a:t>:</a:t>
            </a:r>
            <a:endParaRPr lang="ro-RO" sz="2400" dirty="0" smtClean="0">
              <a:solidFill>
                <a:srgbClr val="0070C0"/>
              </a:solidFill>
              <a:latin typeface="Times New Roman" pitchFamily="18" charset="0"/>
              <a:cs typeface="Times New Roman" pitchFamily="18" charset="0"/>
            </a:endParaRPr>
          </a:p>
          <a:p>
            <a:r>
              <a:rPr lang="vi-VN" sz="2400" dirty="0" smtClean="0">
                <a:solidFill>
                  <a:srgbClr val="0070C0"/>
                </a:solidFill>
                <a:latin typeface="Times New Roman" pitchFamily="18" charset="0"/>
                <a:cs typeface="Times New Roman" pitchFamily="18" charset="0"/>
              </a:rPr>
              <a:t>informaţiile din domeniul apărării naţionale, siguranţei şi ordinii publice, dacă fac parte din categoriile informaţiilor clasificate, potrivit legii;</a:t>
            </a:r>
          </a:p>
          <a:p>
            <a:r>
              <a:rPr lang="vi-VN" sz="2400" dirty="0" smtClean="0">
                <a:solidFill>
                  <a:srgbClr val="0070C0"/>
                </a:solidFill>
                <a:latin typeface="Times New Roman" pitchFamily="18" charset="0"/>
                <a:cs typeface="Times New Roman" pitchFamily="18" charset="0"/>
              </a:rPr>
              <a:t>informaţiile privind deliberările autorităţilor, precum şi cele care privesc interesele economice şi politice ale României, dacă fac parte din categoria informaţiilor clasificate, potrivit legii;</a:t>
            </a:r>
          </a:p>
          <a:p>
            <a:r>
              <a:rPr lang="ro-RO" sz="2400" dirty="0" smtClean="0">
                <a:solidFill>
                  <a:srgbClr val="0070C0"/>
                </a:solidFill>
                <a:latin typeface="Times New Roman" pitchFamily="18" charset="0"/>
                <a:cs typeface="Times New Roman" pitchFamily="18" charset="0"/>
              </a:rPr>
              <a:t> </a:t>
            </a:r>
            <a:r>
              <a:rPr lang="vi-VN" sz="2400" dirty="0" smtClean="0">
                <a:solidFill>
                  <a:srgbClr val="0070C0"/>
                </a:solidFill>
                <a:latin typeface="Times New Roman" pitchFamily="18" charset="0"/>
                <a:cs typeface="Times New Roman" pitchFamily="18" charset="0"/>
              </a:rPr>
              <a:t>informaţiile privind activităţile comerciale sau financiare,</a:t>
            </a:r>
            <a:endParaRPr lang="ro-RO" sz="2400" dirty="0" smtClean="0"/>
          </a:p>
          <a:p>
            <a:endParaRPr lang="ro-RO"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51722"/>
            <a:ext cx="10972800" cy="4972878"/>
          </a:xfrm>
        </p:spPr>
        <p:txBody>
          <a:bodyPr/>
          <a:lstStyle/>
          <a:p>
            <a:r>
              <a:rPr lang="vi-VN" sz="2400" dirty="0" smtClean="0">
                <a:solidFill>
                  <a:srgbClr val="0070C0"/>
                </a:solidFill>
                <a:cs typeface="Courier New" pitchFamily="49" charset="0"/>
              </a:rPr>
              <a:t>dacă publicitatea acestora aduce atingere dreptului de proprietate intelectuală ori industrială, precum şi principiului concurenţei loiale, potrivit legii;</a:t>
            </a:r>
          </a:p>
          <a:p>
            <a:r>
              <a:rPr lang="vi-VN" sz="2400" dirty="0" smtClean="0">
                <a:solidFill>
                  <a:srgbClr val="0070C0"/>
                </a:solidFill>
                <a:cs typeface="Courier New" pitchFamily="49" charset="0"/>
              </a:rPr>
              <a:t>informaţiile cu privire la datele personale, potrivit legii;</a:t>
            </a:r>
          </a:p>
          <a:p>
            <a:r>
              <a:rPr lang="vi-VN" sz="2400" dirty="0" smtClean="0">
                <a:solidFill>
                  <a:srgbClr val="0070C0"/>
                </a:solidFill>
                <a:cs typeface="Courier New" pitchFamily="49" charset="0"/>
              </a:rPr>
              <a:t>informaţiile privind procedura în timpul anchetei penale sau disciplinare, dacă se periclitează rezultatul anchetei, se dezvăluie surse confidenţiale ori se pun în pericol viaţa, integritatea corporală, sănătatea unei persoane în urma anchetei efectuate sau în curs de desfăşurare;</a:t>
            </a:r>
          </a:p>
          <a:p>
            <a:r>
              <a:rPr lang="vi-VN" sz="2400" dirty="0" smtClean="0">
                <a:solidFill>
                  <a:srgbClr val="0070C0"/>
                </a:solidFill>
                <a:cs typeface="Courier New" pitchFamily="49" charset="0"/>
              </a:rPr>
              <a:t>informaţiile privind procedurile judiciare, dacă publicitatea acestora aduce atingere asigurării unui proces echitabil ori interesului legitim al oricăreia dintre părţile implicate în proces;</a:t>
            </a:r>
            <a:endParaRPr lang="ro-RO" sz="2400" dirty="0" smtClean="0"/>
          </a:p>
          <a:p>
            <a:endParaRPr lang="ro-RO"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36913" y="1826149"/>
            <a:ext cx="7444410" cy="4389120"/>
          </a:xfrm>
        </p:spPr>
        <p:txBody>
          <a:bodyPr>
            <a:normAutofit fontScale="85000" lnSpcReduction="20000"/>
          </a:bodyPr>
          <a:lstStyle/>
          <a:p>
            <a:r>
              <a:rPr lang="vi-VN" dirty="0" smtClean="0">
                <a:solidFill>
                  <a:srgbClr val="0070C0"/>
                </a:solidFill>
              </a:rPr>
              <a:t>informaţiile a căror publicare prejudiciază măsurile de protecţie a tinerilor.</a:t>
            </a:r>
          </a:p>
          <a:p>
            <a:r>
              <a:rPr lang="vi-VN" dirty="0" smtClean="0">
                <a:solidFill>
                  <a:srgbClr val="0070C0"/>
                </a:solidFill>
              </a:rPr>
              <a:t>Răspunderea pentru aplicarea măsurilor de protejare a informaţiilor revine persoanelor </a:t>
            </a:r>
            <a:r>
              <a:rPr lang="ro-RO" dirty="0" smtClean="0">
                <a:solidFill>
                  <a:srgbClr val="0070C0"/>
                </a:solidFill>
              </a:rPr>
              <a:t>din cadrul institutiei  </a:t>
            </a:r>
            <a:r>
              <a:rPr lang="vi-VN" dirty="0" smtClean="0">
                <a:solidFill>
                  <a:srgbClr val="0070C0"/>
                </a:solidFill>
              </a:rPr>
              <a:t>publice care deţin astfel de informaţii, precum şi instituţiilor publice abilitate prin lege să asigure securitatea informaţiilor.</a:t>
            </a:r>
          </a:p>
          <a:p>
            <a:r>
              <a:rPr lang="vi-VN" dirty="0" smtClean="0">
                <a:solidFill>
                  <a:srgbClr val="0070C0"/>
                </a:solidFill>
              </a:rPr>
              <a:t>Informaţiile care favorizează sau ascund încălcarea legii de către o instituţie publică nu pot fi incluse în categoria informaţiilor clasificate şi constituie informaţii de interes public.</a:t>
            </a:r>
          </a:p>
          <a:p>
            <a:r>
              <a:rPr lang="vi-VN" dirty="0" smtClean="0">
                <a:solidFill>
                  <a:srgbClr val="0070C0"/>
                </a:solidFill>
              </a:rPr>
              <a:t>Informaţiile cu privire la datele personale ale cetăţeanului </a:t>
            </a:r>
            <a:r>
              <a:rPr lang="ro-RO" dirty="0" smtClean="0">
                <a:solidFill>
                  <a:srgbClr val="0070C0"/>
                </a:solidFill>
              </a:rPr>
              <a:t>. </a:t>
            </a:r>
            <a:endParaRPr lang="vi-VN" dirty="0" smtClean="0">
              <a:solidFill>
                <a:srgbClr val="0070C0"/>
              </a:solidFill>
            </a:endParaRPr>
          </a:p>
          <a:p>
            <a:r>
              <a:rPr lang="vi-VN" dirty="0" smtClean="0">
                <a:solidFill>
                  <a:srgbClr val="0070C0"/>
                </a:solidFill>
              </a:rPr>
              <a:t>Informaţiile publice de interes personal nu pot fi transferate între autorităţile publice decât în temeiul unei obligaţii legale ori cu acordul prealabil în scris al persoanei care are acces la acele informaţii </a:t>
            </a:r>
            <a:r>
              <a:rPr lang="ro-RO" dirty="0" smtClean="0">
                <a:solidFill>
                  <a:srgbClr val="0070C0"/>
                </a:solidFill>
              </a:rPr>
              <a:t>.</a:t>
            </a:r>
            <a:endParaRPr lang="ro-RO" dirty="0" smtClean="0"/>
          </a:p>
          <a:p>
            <a:endParaRPr lang="ro-RO"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6608" y="704088"/>
            <a:ext cx="6420679" cy="1143000"/>
          </a:xfrm>
        </p:spPr>
        <p:txBody>
          <a:bodyPr/>
          <a:lstStyle/>
          <a:p>
            <a:r>
              <a:rPr lang="ro-RO" sz="2400" b="1" dirty="0" smtClean="0">
                <a:solidFill>
                  <a:srgbClr val="0070C0"/>
                </a:solidFill>
                <a:latin typeface="Times New Roman" pitchFamily="18" charset="0"/>
                <a:cs typeface="Times New Roman" pitchFamily="18" charset="0"/>
              </a:rPr>
              <a:t>Concluzii</a:t>
            </a:r>
            <a:r>
              <a:rPr lang="ro-RO" b="1" dirty="0" smtClean="0">
                <a:solidFill>
                  <a:srgbClr val="0070C0"/>
                </a:solidFill>
                <a:latin typeface="Times New Roman" pitchFamily="18" charset="0"/>
                <a:cs typeface="Times New Roman" pitchFamily="18" charset="0"/>
              </a:rPr>
              <a:t> </a:t>
            </a:r>
            <a:endParaRPr lang="ro-RO" b="1" dirty="0">
              <a:latin typeface="Times New Roman" pitchFamily="18" charset="0"/>
              <a:cs typeface="Times New Roman" pitchFamily="18" charset="0"/>
            </a:endParaRPr>
          </a:p>
        </p:txBody>
      </p:sp>
      <p:sp>
        <p:nvSpPr>
          <p:cNvPr id="3" name="Content Placeholder 2"/>
          <p:cNvSpPr>
            <a:spLocks noGrp="1"/>
          </p:cNvSpPr>
          <p:nvPr>
            <p:ph idx="1"/>
          </p:nvPr>
        </p:nvSpPr>
        <p:spPr>
          <a:xfrm>
            <a:off x="1808922" y="1935480"/>
            <a:ext cx="7653130" cy="4389120"/>
          </a:xfrm>
        </p:spPr>
        <p:txBody>
          <a:bodyPr>
            <a:normAutofit/>
          </a:bodyPr>
          <a:lstStyle/>
          <a:p>
            <a:r>
              <a:rPr lang="ro-RO" sz="2400" dirty="0" smtClean="0">
                <a:solidFill>
                  <a:srgbClr val="0070C0"/>
                </a:solidFill>
                <a:latin typeface="Times New Roman" pitchFamily="18" charset="0"/>
                <a:cs typeface="Times New Roman" pitchFamily="18" charset="0"/>
              </a:rPr>
              <a:t>Informatiile de interes public pot fi solicitate verbal sau in scris ,la alegere,de orice persoana .</a:t>
            </a:r>
          </a:p>
          <a:p>
            <a:r>
              <a:rPr lang="ro-RO" sz="2400" dirty="0" smtClean="0">
                <a:solidFill>
                  <a:srgbClr val="0070C0"/>
                </a:solidFill>
                <a:latin typeface="Times New Roman" pitchFamily="18" charset="0"/>
                <a:cs typeface="Times New Roman" pitchFamily="18" charset="0"/>
              </a:rPr>
              <a:t>In caz de refuz sau intarziere nejustificata ,se face reclamatie administrativa .</a:t>
            </a:r>
          </a:p>
          <a:p>
            <a:r>
              <a:rPr lang="ro-RO" sz="2400" dirty="0" smtClean="0">
                <a:solidFill>
                  <a:srgbClr val="0070C0"/>
                </a:solidFill>
                <a:latin typeface="Times New Roman" pitchFamily="18" charset="0"/>
                <a:cs typeface="Times New Roman" pitchFamily="18" charset="0"/>
              </a:rPr>
              <a:t>Daca reclamatia administrativa ramane fara efect ,se adreseaza o plangere tribunalului. </a:t>
            </a:r>
          </a:p>
          <a:p>
            <a:r>
              <a:rPr lang="ro-RO" sz="2400" dirty="0" smtClean="0">
                <a:solidFill>
                  <a:srgbClr val="0070C0"/>
                </a:solidFill>
                <a:latin typeface="Times New Roman" pitchFamily="18" charset="0"/>
                <a:cs typeface="Times New Roman" pitchFamily="18" charset="0"/>
              </a:rPr>
              <a:t>Impotriva hotararii tribunalului ,se poate face recurs la Curtea de Apel .</a:t>
            </a:r>
          </a:p>
          <a:p>
            <a:endParaRPr lang="ro-RO" sz="24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97357" y="704088"/>
            <a:ext cx="1838740" cy="1143000"/>
          </a:xfrm>
        </p:spPr>
        <p:txBody>
          <a:bodyPr>
            <a:normAutofit/>
          </a:bodyPr>
          <a:lstStyle/>
          <a:p>
            <a:r>
              <a:rPr lang="ro-RO" sz="2400" b="1" dirty="0" smtClean="0">
                <a:solidFill>
                  <a:schemeClr val="accent1"/>
                </a:solidFill>
                <a:latin typeface="Times New Roman" pitchFamily="18" charset="0"/>
                <a:cs typeface="Times New Roman" pitchFamily="18" charset="0"/>
              </a:rPr>
              <a:t> </a:t>
            </a:r>
            <a:endParaRPr lang="ro-RO" sz="2400" b="1" dirty="0">
              <a:solidFill>
                <a:schemeClr val="accent1"/>
              </a:solidFill>
              <a:latin typeface="Times New Roman" pitchFamily="18" charset="0"/>
              <a:cs typeface="Times New Roman" pitchFamily="18" charset="0"/>
            </a:endParaRPr>
          </a:p>
        </p:txBody>
      </p:sp>
      <p:sp>
        <p:nvSpPr>
          <p:cNvPr id="3" name="Content Placeholder 2"/>
          <p:cNvSpPr>
            <a:spLocks noGrp="1"/>
          </p:cNvSpPr>
          <p:nvPr>
            <p:ph idx="1"/>
          </p:nvPr>
        </p:nvSpPr>
        <p:spPr>
          <a:xfrm>
            <a:off x="3081130" y="1935480"/>
            <a:ext cx="6549887" cy="4389120"/>
          </a:xfrm>
        </p:spPr>
        <p:txBody>
          <a:bodyPr>
            <a:normAutofit fontScale="40000" lnSpcReduction="20000"/>
          </a:bodyPr>
          <a:lstStyle/>
          <a:p>
            <a:r>
              <a:rPr lang="ro-RO" b="1" dirty="0" smtClean="0"/>
              <a:t> Anexa :4 </a:t>
            </a:r>
            <a:r>
              <a:rPr lang="ro-RO" b="1" u="sng" dirty="0" smtClean="0"/>
              <a:t>Model - Formular-tip cerere de informaţii de interes public</a:t>
            </a:r>
            <a:endParaRPr lang="ro-RO" dirty="0" smtClean="0"/>
          </a:p>
          <a:p>
            <a:r>
              <a:rPr lang="ro-RO" dirty="0" smtClean="0"/>
              <a:t/>
            </a:r>
            <a:br>
              <a:rPr lang="ro-RO" dirty="0" smtClean="0"/>
            </a:br>
            <a:r>
              <a:rPr lang="ro-RO" b="1" u="sng" dirty="0" smtClean="0"/>
              <a:t>Denumirea autorităţii sau instituţiei publice  </a:t>
            </a:r>
            <a:br>
              <a:rPr lang="ro-RO" b="1" u="sng" dirty="0" smtClean="0"/>
            </a:br>
            <a:r>
              <a:rPr lang="ro-RO" b="1" u="sng" dirty="0" smtClean="0"/>
              <a:t>Sediul/Adresa ........................................</a:t>
            </a:r>
            <a:br>
              <a:rPr lang="ro-RO" b="1" u="sng" dirty="0" smtClean="0"/>
            </a:br>
            <a:r>
              <a:rPr lang="ro-RO" b="1" u="sng" dirty="0" smtClean="0"/>
              <a:t>Data .................</a:t>
            </a:r>
            <a:endParaRPr lang="ro-RO" dirty="0" smtClean="0"/>
          </a:p>
          <a:p>
            <a:r>
              <a:rPr lang="ro-RO" b="1" u="sng" dirty="0" smtClean="0"/>
              <a:t>Stimate domnule/Stimată doamnă ...................,</a:t>
            </a:r>
            <a:endParaRPr lang="ro-RO" dirty="0" smtClean="0"/>
          </a:p>
          <a:p>
            <a:r>
              <a:rPr lang="ro-RO" u="sng" dirty="0" smtClean="0"/>
              <a:t/>
            </a:r>
            <a:br>
              <a:rPr lang="ro-RO" u="sng" dirty="0" smtClean="0"/>
            </a:br>
            <a:r>
              <a:rPr lang="ro-RO" u="sng" dirty="0" smtClean="0"/>
              <a:t>Prin prezenta formulez o cerere conform Legii nr. 544/2001 privind liberul acces la informaţiile de interes public, cu modificările şi completările ulterioare. Doresc să primesc o copie de pe următoarele documente (petentul este rugat să enumere cât mai concret documentele sau informaţiile solicitate):</a:t>
            </a:r>
            <a:r>
              <a:rPr lang="ro-RO" dirty="0" smtClean="0"/>
              <a:t/>
            </a:r>
            <a:br>
              <a:rPr lang="ro-RO" dirty="0" smtClean="0"/>
            </a:br>
            <a:r>
              <a:rPr lang="ro-RO" u="sng" dirty="0" smtClean="0"/>
              <a:t>Doresc ca informaţiile solicitate să îmi fie furnizate:</a:t>
            </a:r>
            <a:endParaRPr lang="ro-RO" dirty="0" smtClean="0"/>
          </a:p>
          <a:p>
            <a:r>
              <a:rPr lang="ro-RO" dirty="0" smtClean="0"/>
              <a:t>Pe e-mail, la adresa ..................</a:t>
            </a:r>
          </a:p>
          <a:p>
            <a:r>
              <a:rPr lang="ro-RO" dirty="0" smtClean="0"/>
              <a:t> </a:t>
            </a:r>
          </a:p>
          <a:p>
            <a:r>
              <a:rPr lang="ro-RO" dirty="0" smtClean="0"/>
              <a:t>Pe e-mail în format editabil: ........ la adresa ..................</a:t>
            </a:r>
          </a:p>
          <a:p>
            <a:r>
              <a:rPr lang="ro-RO" dirty="0" smtClean="0"/>
              <a:t> </a:t>
            </a:r>
          </a:p>
          <a:p>
            <a:r>
              <a:rPr lang="ro-RO" dirty="0" smtClean="0"/>
              <a:t>Pe format de hârtie, la adresa ..................</a:t>
            </a:r>
          </a:p>
          <a:p>
            <a:r>
              <a:rPr lang="ro-RO" dirty="0" smtClean="0"/>
              <a:t> </a:t>
            </a:r>
          </a:p>
          <a:p>
            <a:r>
              <a:rPr lang="ro-RO" u="sng" dirty="0" smtClean="0"/>
              <a:t>Sunt dispus să plătesc costurile aferente serviciilor de copiere a documentelor solicitate (dacă se solicită copii în format scris).</a:t>
            </a:r>
            <a:endParaRPr lang="ro-RO" dirty="0" smtClean="0"/>
          </a:p>
          <a:p>
            <a:r>
              <a:rPr lang="ro-RO" u="sng" dirty="0" smtClean="0"/>
              <a:t>Vă mulţumesc pentru solicitudine,</a:t>
            </a:r>
            <a:r>
              <a:rPr lang="ro-RO" dirty="0" smtClean="0"/>
              <a:t/>
            </a:r>
            <a:br>
              <a:rPr lang="ro-RO" dirty="0" smtClean="0"/>
            </a:br>
            <a:r>
              <a:rPr lang="ro-RO" u="sng" dirty="0" smtClean="0"/>
              <a:t>semnătura petentului (opţional)</a:t>
            </a:r>
            <a:endParaRPr lang="ro-RO" dirty="0" smtClean="0"/>
          </a:p>
          <a:p>
            <a:r>
              <a:rPr lang="ro-RO" dirty="0" smtClean="0"/>
              <a:t>Numele şi prenumele petentului ......................</a:t>
            </a:r>
          </a:p>
          <a:p>
            <a:r>
              <a:rPr lang="ro-RO" dirty="0" smtClean="0"/>
              <a:t>Adresa la care se solicită primirea răspunsului/E-mail .............................</a:t>
            </a:r>
          </a:p>
          <a:p>
            <a:r>
              <a:rPr lang="ro-RO" dirty="0" smtClean="0"/>
              <a:t>Profesia (opţional) ......................</a:t>
            </a:r>
          </a:p>
          <a:p>
            <a:r>
              <a:rPr lang="ro-RO" dirty="0" smtClean="0"/>
              <a:t>Telefon (opţional) .......................</a:t>
            </a:r>
            <a:br>
              <a:rPr lang="ro-RO" dirty="0" smtClean="0"/>
            </a:br>
            <a:endParaRPr lang="ro-RO" dirty="0" smtClean="0"/>
          </a:p>
          <a:p>
            <a:endParaRPr lang="vi-VN" dirty="0" smtClean="0"/>
          </a:p>
          <a:p>
            <a:endParaRPr lang="ro-RO"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53138" y="1212574"/>
            <a:ext cx="6858001" cy="5112026"/>
          </a:xfrm>
        </p:spPr>
        <p:txBody>
          <a:bodyPr>
            <a:normAutofit fontScale="47500" lnSpcReduction="20000"/>
          </a:bodyPr>
          <a:lstStyle/>
          <a:p>
            <a:r>
              <a:rPr lang="ro-RO" dirty="0" smtClean="0"/>
              <a:t>ANEXA nr. 5:</a:t>
            </a:r>
            <a:r>
              <a:rPr lang="ro-RO" strike="sngStrike" dirty="0" smtClean="0"/>
              <a:t> </a:t>
            </a:r>
            <a:r>
              <a:rPr lang="ro-RO" b="1" u="sng" dirty="0" smtClean="0"/>
              <a:t>Model - Reclamaţie administrativă (1)</a:t>
            </a:r>
            <a:r>
              <a:rPr lang="ro-RO" dirty="0" smtClean="0"/>
              <a:t/>
            </a:r>
            <a:br>
              <a:rPr lang="ro-RO" dirty="0" smtClean="0"/>
            </a:br>
            <a:r>
              <a:rPr lang="ro-RO" u="sng" dirty="0" smtClean="0"/>
              <a:t>Denumirea autorităţii sau instituţiei publice ..................</a:t>
            </a:r>
            <a:endParaRPr lang="ro-RO" dirty="0" smtClean="0"/>
          </a:p>
          <a:p>
            <a:r>
              <a:rPr lang="ro-RO" dirty="0" smtClean="0"/>
              <a:t>Sediul/Adresa ........................................</a:t>
            </a:r>
            <a:br>
              <a:rPr lang="ro-RO" dirty="0" smtClean="0"/>
            </a:br>
            <a:r>
              <a:rPr lang="ro-RO" u="sng" dirty="0" smtClean="0"/>
              <a:t>Data .................</a:t>
            </a:r>
            <a:endParaRPr lang="ro-RO" dirty="0" smtClean="0"/>
          </a:p>
          <a:p>
            <a:r>
              <a:rPr lang="ro-RO" dirty="0" smtClean="0"/>
              <a:t>Stimate domnule/Stimată doamnă ...................,</a:t>
            </a:r>
          </a:p>
          <a:p>
            <a:r>
              <a:rPr lang="ro-RO" dirty="0" smtClean="0"/>
              <a:t>Prin prezenta formulez o reclamaţie administrativă, conform Legii nr. </a:t>
            </a:r>
            <a:r>
              <a:rPr lang="ro-RO" dirty="0" smtClean="0">
                <a:hlinkClick r:id="rId2"/>
              </a:rPr>
              <a:t>544/2001</a:t>
            </a:r>
            <a:r>
              <a:rPr lang="ro-RO" dirty="0" smtClean="0"/>
              <a:t> privind liberul acces la informaţiile de interes public, cu modificările şi completările ulterioare, întrucât la cererea nr. ....... din data de ........ am primit un răspuns negativ, la data de ......., de la .......... (completaţi numele respectivului funcţionar)</a:t>
            </a:r>
          </a:p>
          <a:p>
            <a:r>
              <a:rPr lang="ro-RO" dirty="0" smtClean="0"/>
              <a:t>Documentele de interes public solicitate erau următoarele:</a:t>
            </a:r>
          </a:p>
          <a:p>
            <a:r>
              <a:rPr lang="ro-RO" dirty="0" smtClean="0"/>
              <a:t>.....................................................</a:t>
            </a:r>
          </a:p>
          <a:p>
            <a:r>
              <a:rPr lang="ro-RO" dirty="0" smtClean="0"/>
              <a:t>Documentele solicitate se încadrează în categoria informaţiilor de interes public, din următoarele considerente:</a:t>
            </a:r>
          </a:p>
          <a:p>
            <a:r>
              <a:rPr lang="ro-RO" dirty="0" smtClean="0"/>
              <a:t>.....................................................</a:t>
            </a:r>
          </a:p>
          <a:p>
            <a:r>
              <a:rPr lang="ro-RO" dirty="0" smtClean="0"/>
              <a:t>Prin prezenta solicit revenirea asupra deciziei de refuz al comunicării/netransmitere în termenul legal a informaţiilor de interes public solicitate în scris/în format electronic, considerând că dreptul meu la informaţie, conform legii, a fost lezat.</a:t>
            </a:r>
          </a:p>
          <a:p>
            <a:r>
              <a:rPr lang="ro-RO" dirty="0" smtClean="0"/>
              <a:t>Vă mulţumesc pentru solicitudine,</a:t>
            </a:r>
          </a:p>
          <a:p>
            <a:r>
              <a:rPr lang="ro-RO" dirty="0" smtClean="0"/>
              <a:t>..........................</a:t>
            </a:r>
          </a:p>
          <a:p>
            <a:r>
              <a:rPr lang="ro-RO" dirty="0" smtClean="0"/>
              <a:t>(semnătura petentului)</a:t>
            </a:r>
          </a:p>
          <a:p>
            <a:r>
              <a:rPr lang="ro-RO" dirty="0" smtClean="0"/>
              <a:t>Numele şi adresa petentului ...........................</a:t>
            </a:r>
          </a:p>
          <a:p>
            <a:r>
              <a:rPr lang="ro-RO" dirty="0" smtClean="0"/>
              <a:t>Adresa .............................................................</a:t>
            </a:r>
          </a:p>
          <a:p>
            <a:r>
              <a:rPr lang="ro-RO" dirty="0" smtClean="0"/>
              <a:t>Telefon ..................</a:t>
            </a:r>
          </a:p>
          <a:p>
            <a:r>
              <a:rPr lang="ro-RO" dirty="0" smtClean="0"/>
              <a:t>Fax .........................</a:t>
            </a:r>
          </a:p>
          <a:p>
            <a:r>
              <a:rPr lang="ro-RO" dirty="0" smtClean="0"/>
              <a:t> </a:t>
            </a:r>
          </a:p>
          <a:p>
            <a:endParaRPr lang="ro-R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3930" y="704088"/>
            <a:ext cx="8958470" cy="1143000"/>
          </a:xfrm>
        </p:spPr>
        <p:txBody>
          <a:bodyPr>
            <a:normAutofit/>
          </a:bodyPr>
          <a:lstStyle/>
          <a:p>
            <a:r>
              <a:rPr lang="ro-RO" sz="2000" b="1" dirty="0" smtClean="0">
                <a:solidFill>
                  <a:srgbClr val="0070C0"/>
                </a:solidFill>
                <a:latin typeface="Times New Roman" pitchFamily="18" charset="0"/>
                <a:cs typeface="Times New Roman" pitchFamily="18" charset="0"/>
              </a:rPr>
              <a:t>REGLEMENTARI  LEGALE </a:t>
            </a:r>
            <a:endParaRPr lang="ro-RO" sz="20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1262270" y="1935480"/>
            <a:ext cx="10320130" cy="4389120"/>
          </a:xfrm>
        </p:spPr>
        <p:txBody>
          <a:bodyPr>
            <a:normAutofit/>
          </a:bodyPr>
          <a:lstStyle/>
          <a:p>
            <a:endParaRPr lang="ro-RO" sz="2000" dirty="0" smtClean="0">
              <a:solidFill>
                <a:srgbClr val="0070C0"/>
              </a:solidFill>
              <a:latin typeface="Times New Roman" pitchFamily="18" charset="0"/>
              <a:cs typeface="Times New Roman" pitchFamily="18" charset="0"/>
            </a:endParaRPr>
          </a:p>
          <a:p>
            <a:endParaRPr lang="ro-RO" sz="2000" dirty="0" smtClean="0">
              <a:solidFill>
                <a:srgbClr val="0070C0"/>
              </a:solidFill>
              <a:latin typeface="Times New Roman" pitchFamily="18" charset="0"/>
              <a:cs typeface="Times New Roman" pitchFamily="18" charset="0"/>
            </a:endParaRPr>
          </a:p>
          <a:p>
            <a:r>
              <a:rPr lang="ro-RO" sz="2000" dirty="0" smtClean="0">
                <a:solidFill>
                  <a:srgbClr val="0070C0"/>
                </a:solidFill>
                <a:latin typeface="Times New Roman" pitchFamily="18" charset="0"/>
                <a:cs typeface="Times New Roman" pitchFamily="18" charset="0"/>
              </a:rPr>
              <a:t>L.544/2001, privind liberul acces la informatiile de interes public,publicata in M.OF. Al Romaniei,Partea I ,nr.663 din 23 octombrie 2021.;</a:t>
            </a:r>
          </a:p>
          <a:p>
            <a:r>
              <a:rPr lang="ro-RO" sz="2000" dirty="0" smtClean="0">
                <a:solidFill>
                  <a:srgbClr val="0070C0"/>
                </a:solidFill>
                <a:latin typeface="Times New Roman" pitchFamily="18" charset="0"/>
                <a:cs typeface="Times New Roman" pitchFamily="18" charset="0"/>
              </a:rPr>
              <a:t>Norme metodologice de aplicare a L.544/2001,privind liberul acces la inf. de interes public ,aprobate prin HG nr.123 din 7 februarie 2002 .Normele si hotararea au fost publicate in M.OF. AL Romaniei,Partea I ,nr. 167 din 8 martie 2002.</a:t>
            </a:r>
          </a:p>
          <a:p>
            <a:endParaRPr lang="ro-RO"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381539"/>
            <a:ext cx="10972800" cy="4943061"/>
          </a:xfrm>
        </p:spPr>
        <p:txBody>
          <a:bodyPr>
            <a:normAutofit fontScale="47500" lnSpcReduction="20000"/>
          </a:bodyPr>
          <a:lstStyle/>
          <a:p>
            <a:r>
              <a:rPr lang="ro-RO" dirty="0" smtClean="0"/>
              <a:t>ANEXA nr. 6:</a:t>
            </a:r>
            <a:r>
              <a:rPr lang="ro-RO" u="sng" dirty="0" smtClean="0"/>
              <a:t>Model - Reclamaţie administrativă (2)</a:t>
            </a:r>
            <a:endParaRPr lang="ro-RO" dirty="0" smtClean="0"/>
          </a:p>
          <a:p>
            <a:r>
              <a:rPr lang="ro-RO" dirty="0" smtClean="0"/>
              <a:t> </a:t>
            </a:r>
          </a:p>
          <a:p>
            <a:r>
              <a:rPr lang="ro-RO" u="sng" dirty="0" smtClean="0"/>
              <a:t>Denumirea autorităţii sau instituţiei publice ..................</a:t>
            </a:r>
            <a:endParaRPr lang="ro-RO" dirty="0" smtClean="0"/>
          </a:p>
          <a:p>
            <a:r>
              <a:rPr lang="ro-RO" dirty="0" smtClean="0"/>
              <a:t/>
            </a:r>
            <a:br>
              <a:rPr lang="ro-RO" dirty="0" smtClean="0"/>
            </a:br>
            <a:r>
              <a:rPr lang="ro-RO" u="sng" dirty="0" smtClean="0"/>
              <a:t>Sediul/Adresa ........................................</a:t>
            </a:r>
            <a:endParaRPr lang="ro-RO" dirty="0" smtClean="0"/>
          </a:p>
          <a:p>
            <a:r>
              <a:rPr lang="ro-RO" dirty="0" smtClean="0"/>
              <a:t/>
            </a:r>
            <a:br>
              <a:rPr lang="ro-RO" dirty="0" smtClean="0"/>
            </a:br>
            <a:r>
              <a:rPr lang="ro-RO" u="sng" dirty="0" smtClean="0"/>
              <a:t>Data .................</a:t>
            </a:r>
            <a:endParaRPr lang="ro-RO" dirty="0" smtClean="0"/>
          </a:p>
          <a:p>
            <a:r>
              <a:rPr lang="ro-RO" dirty="0" smtClean="0"/>
              <a:t/>
            </a:r>
            <a:br>
              <a:rPr lang="ro-RO" dirty="0" smtClean="0"/>
            </a:br>
            <a:r>
              <a:rPr lang="ro-RO" u="sng" dirty="0" smtClean="0"/>
              <a:t>Stimate domnule/Stimată doamnă ...................,</a:t>
            </a:r>
            <a:r>
              <a:rPr lang="ro-RO" strike="sngStrike" dirty="0" smtClean="0"/>
              <a:t> </a:t>
            </a:r>
            <a:endParaRPr lang="ro-RO" dirty="0" smtClean="0"/>
          </a:p>
          <a:p>
            <a:r>
              <a:rPr lang="ro-RO" dirty="0" smtClean="0"/>
              <a:t/>
            </a:r>
            <a:br>
              <a:rPr lang="ro-RO" dirty="0" smtClean="0"/>
            </a:br>
            <a:r>
              <a:rPr lang="ro-RO" u="sng" dirty="0" smtClean="0"/>
              <a:t>Prin prezenta formulez o reclamaţie administrativă, conform Legii nr. 544/2001 privind liberul acces la informaţiile de interes public, cu modificările şi completările ulterioare, întrucât la cererea nr. ......... din data de ............... nu am primit informaţiile solicitate în termenul legal, stabilit de lege.</a:t>
            </a:r>
            <a:r>
              <a:rPr lang="ro-RO" strike="sngStrike" dirty="0" smtClean="0"/>
              <a:t> </a:t>
            </a:r>
            <a:endParaRPr lang="ro-RO" dirty="0" smtClean="0"/>
          </a:p>
          <a:p>
            <a:r>
              <a:rPr lang="ro-RO" dirty="0" smtClean="0"/>
              <a:t>Documentele de interes public solicitate erau următoarele:</a:t>
            </a:r>
          </a:p>
          <a:p>
            <a:r>
              <a:rPr lang="ro-RO" dirty="0" smtClean="0"/>
              <a:t> </a:t>
            </a:r>
          </a:p>
          <a:p>
            <a:r>
              <a:rPr lang="ro-RO" dirty="0" smtClean="0"/>
              <a:t>....................................................</a:t>
            </a:r>
          </a:p>
          <a:p>
            <a:r>
              <a:rPr lang="ro-RO" dirty="0" smtClean="0"/>
              <a:t>Documentele solicitate se încadrează în categoria informaţiilor de interes public, din următoarele considerente:</a:t>
            </a:r>
          </a:p>
          <a:p>
            <a:r>
              <a:rPr lang="ro-RO" dirty="0" smtClean="0"/>
              <a:t>.....................................................</a:t>
            </a:r>
          </a:p>
          <a:p>
            <a:r>
              <a:rPr lang="ro-RO" dirty="0" smtClean="0"/>
              <a:t>Prin prezenta solicit revenirea asupra deciziei de a nu primi informaţiile de interes public solicitate în scris/în format electronic, considerând că dreptul meu la informaţie, conform legii, a fost lezat.</a:t>
            </a:r>
          </a:p>
          <a:p>
            <a:r>
              <a:rPr lang="ro-RO" dirty="0" smtClean="0"/>
              <a:t>Vă mulţumesc pentru solicitudine,</a:t>
            </a:r>
          </a:p>
          <a:p>
            <a:r>
              <a:rPr lang="ro-RO" dirty="0" smtClean="0"/>
              <a:t>........................</a:t>
            </a:r>
          </a:p>
          <a:p>
            <a:r>
              <a:rPr lang="ro-RO" dirty="0" smtClean="0"/>
              <a:t>(semnătura petentului)</a:t>
            </a:r>
          </a:p>
          <a:p>
            <a:r>
              <a:rPr lang="ro-RO" dirty="0" smtClean="0"/>
              <a:t>Numele şi adresa petentului ...........................</a:t>
            </a:r>
          </a:p>
          <a:p>
            <a:r>
              <a:rPr lang="ro-RO" dirty="0" smtClean="0"/>
              <a:t>Adresa .............................................................</a:t>
            </a:r>
          </a:p>
          <a:p>
            <a:r>
              <a:rPr lang="ro-RO" dirty="0" smtClean="0"/>
              <a:t>Telefon ..................</a:t>
            </a:r>
          </a:p>
          <a:p>
            <a:r>
              <a:rPr lang="ro-RO" dirty="0" smtClean="0"/>
              <a:t>Fax .........................</a:t>
            </a:r>
          </a:p>
          <a:p>
            <a:r>
              <a:rPr lang="ro-RO" dirty="0" smtClean="0"/>
              <a:t> </a:t>
            </a:r>
          </a:p>
          <a:p>
            <a:endParaRPr lang="ro-RO"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047461" y="934278"/>
            <a:ext cx="7861852" cy="5536096"/>
          </a:xfrm>
        </p:spPr>
        <p:txBody>
          <a:bodyPr>
            <a:normAutofit fontScale="25000" lnSpcReduction="20000"/>
          </a:bodyPr>
          <a:lstStyle/>
          <a:p>
            <a:r>
              <a:rPr lang="ro-RO" sz="4400" b="1" dirty="0" smtClean="0">
                <a:latin typeface="Times New Roman" pitchFamily="18" charset="0"/>
                <a:cs typeface="Times New Roman" pitchFamily="18" charset="0"/>
              </a:rPr>
              <a:t>ANEXA nr. 7:Model - Scrisoare de răspuns la cerere</a:t>
            </a:r>
            <a:endParaRPr lang="ro-RO" sz="4400" dirty="0" smtClean="0">
              <a:latin typeface="Times New Roman" pitchFamily="18" charset="0"/>
              <a:cs typeface="Times New Roman" pitchFamily="18" charset="0"/>
            </a:endParaRPr>
          </a:p>
          <a:p>
            <a:r>
              <a:rPr lang="ro-RO" sz="4400" dirty="0" smtClean="0">
                <a:latin typeface="Times New Roman" pitchFamily="18" charset="0"/>
                <a:cs typeface="Times New Roman" pitchFamily="18" charset="0"/>
              </a:rPr>
              <a:t>De la:</a:t>
            </a:r>
          </a:p>
          <a:p>
            <a:r>
              <a:rPr lang="ro-RO" sz="4400" dirty="0" smtClean="0">
                <a:latin typeface="Times New Roman" pitchFamily="18" charset="0"/>
                <a:cs typeface="Times New Roman" pitchFamily="18" charset="0"/>
              </a:rPr>
              <a:t>Denumirea autorităţii sau instituţiei publice ..................</a:t>
            </a:r>
          </a:p>
          <a:p>
            <a:r>
              <a:rPr lang="ro-RO" sz="4400" dirty="0" smtClean="0">
                <a:latin typeface="Times New Roman" pitchFamily="18" charset="0"/>
                <a:cs typeface="Times New Roman" pitchFamily="18" charset="0"/>
              </a:rPr>
              <a:t>Sediul/Adresa ........................................</a:t>
            </a:r>
          </a:p>
          <a:p>
            <a:r>
              <a:rPr lang="ro-RO" sz="4400" dirty="0" smtClean="0">
                <a:latin typeface="Times New Roman" pitchFamily="18" charset="0"/>
                <a:cs typeface="Times New Roman" pitchFamily="18" charset="0"/>
              </a:rPr>
              <a:t>Persoana de contact* .............................</a:t>
            </a:r>
          </a:p>
          <a:p>
            <a:r>
              <a:rPr lang="ro-RO" sz="4400" dirty="0" smtClean="0">
                <a:latin typeface="Times New Roman" pitchFamily="18" charset="0"/>
                <a:cs typeface="Times New Roman" pitchFamily="18" charset="0"/>
              </a:rPr>
              <a:t>* Funcţionarul responsabil cu aplicarea Legii nr. </a:t>
            </a:r>
            <a:r>
              <a:rPr lang="ro-RO" sz="4400" dirty="0" smtClean="0">
                <a:latin typeface="Times New Roman" pitchFamily="18" charset="0"/>
                <a:cs typeface="Times New Roman" pitchFamily="18" charset="0"/>
                <a:hlinkClick r:id="rId3"/>
              </a:rPr>
              <a:t>544/2001</a:t>
            </a:r>
            <a:r>
              <a:rPr lang="ro-RO" sz="4400" dirty="0" smtClean="0">
                <a:latin typeface="Times New Roman" pitchFamily="18" charset="0"/>
                <a:cs typeface="Times New Roman" pitchFamily="18" charset="0"/>
              </a:rPr>
              <a:t> privind liberul acces la informaţii de interes public, cu modificările şi completările ulterioare.</a:t>
            </a:r>
          </a:p>
          <a:p>
            <a:r>
              <a:rPr lang="ro-RO" sz="4400" dirty="0" smtClean="0">
                <a:latin typeface="Times New Roman" pitchFamily="18" charset="0"/>
                <a:cs typeface="Times New Roman" pitchFamily="18" charset="0"/>
              </a:rPr>
              <a:t>Nr.** ......... Data .................</a:t>
            </a:r>
          </a:p>
          <a:p>
            <a:r>
              <a:rPr lang="ro-RO" sz="4400" dirty="0" smtClean="0">
                <a:latin typeface="Times New Roman" pitchFamily="18" charset="0"/>
                <a:cs typeface="Times New Roman" pitchFamily="18" charset="0"/>
              </a:rPr>
              <a:t>** Numărul curent din Registrul pentru înregistrarea cererilor şi răspunsurilor privind accesul la informaţiile de interes public.</a:t>
            </a:r>
          </a:p>
          <a:p>
            <a:r>
              <a:rPr lang="ro-RO" sz="4400" dirty="0" smtClean="0">
                <a:latin typeface="Times New Roman" pitchFamily="18" charset="0"/>
                <a:cs typeface="Times New Roman" pitchFamily="18" charset="0"/>
              </a:rPr>
              <a:t>Către:</a:t>
            </a:r>
          </a:p>
          <a:p>
            <a:r>
              <a:rPr lang="ro-RO" sz="4400" dirty="0" smtClean="0">
                <a:latin typeface="Times New Roman" pitchFamily="18" charset="0"/>
                <a:cs typeface="Times New Roman" pitchFamily="18" charset="0"/>
              </a:rPr>
              <a:t>Numele şi prenumele petentului ......................</a:t>
            </a:r>
          </a:p>
          <a:p>
            <a:r>
              <a:rPr lang="ro-RO" sz="4400" dirty="0" smtClean="0">
                <a:latin typeface="Times New Roman" pitchFamily="18" charset="0"/>
                <a:cs typeface="Times New Roman" pitchFamily="18" charset="0"/>
              </a:rPr>
              <a:t>Adresa ........................................</a:t>
            </a:r>
          </a:p>
          <a:p>
            <a:r>
              <a:rPr lang="ro-RO" sz="4400" dirty="0" smtClean="0">
                <a:latin typeface="Times New Roman" pitchFamily="18" charset="0"/>
                <a:cs typeface="Times New Roman" pitchFamily="18" charset="0"/>
              </a:rPr>
              <a:t>Stimate domnule/Stimată doamnă ...................,</a:t>
            </a:r>
          </a:p>
          <a:p>
            <a:r>
              <a:rPr lang="ro-RO" sz="4400" dirty="0" smtClean="0">
                <a:latin typeface="Times New Roman" pitchFamily="18" charset="0"/>
                <a:cs typeface="Times New Roman" pitchFamily="18" charset="0"/>
              </a:rPr>
              <a:t>În urma cererii dumneavoastră nr. .......... din data de ..............., prin care, conform Legii nr. </a:t>
            </a:r>
            <a:r>
              <a:rPr lang="ro-RO" sz="4400" dirty="0" smtClean="0">
                <a:latin typeface="Times New Roman" pitchFamily="18" charset="0"/>
                <a:cs typeface="Times New Roman" pitchFamily="18" charset="0"/>
                <a:hlinkClick r:id="rId3"/>
              </a:rPr>
              <a:t>544/2001</a:t>
            </a:r>
            <a:r>
              <a:rPr lang="ro-RO" sz="4400" dirty="0" smtClean="0">
                <a:latin typeface="Times New Roman" pitchFamily="18" charset="0"/>
                <a:cs typeface="Times New Roman" pitchFamily="18" charset="0"/>
              </a:rPr>
              <a:t> privind liberul acces la informaţiile de interes public, cu modificările şi completările ulterioare, solicitaţi o copie de pe următoarele documente:</a:t>
            </a:r>
          </a:p>
          <a:p>
            <a:r>
              <a:rPr lang="ro-RO" sz="4400" dirty="0" smtClean="0">
                <a:latin typeface="Times New Roman" pitchFamily="18" charset="0"/>
                <a:cs typeface="Times New Roman" pitchFamily="18" charset="0"/>
              </a:rPr>
              <a:t>.....................................................</a:t>
            </a:r>
          </a:p>
          <a:p>
            <a:r>
              <a:rPr lang="ro-RO" sz="4400" dirty="0" smtClean="0">
                <a:latin typeface="Times New Roman" pitchFamily="18" charset="0"/>
                <a:cs typeface="Times New Roman" pitchFamily="18" charset="0"/>
              </a:rPr>
              <a:t>1.vă trimitem, în anexa la prezenta scrisoare, informaţiile solicitate;</a:t>
            </a:r>
          </a:p>
          <a:p>
            <a:r>
              <a:rPr lang="ro-RO" sz="4400" dirty="0" smtClean="0">
                <a:latin typeface="Times New Roman" pitchFamily="18" charset="0"/>
                <a:cs typeface="Times New Roman" pitchFamily="18" charset="0"/>
              </a:rPr>
              <a:t>2.vă informăm că informaţiile solicitate nu au putut fi expediate în termenul iniţial de 10 zile datorită complexităţii acestora, urmând să vă parvină în termen de 30 de zile de la data înregistrării cererii dumneavoastră;</a:t>
            </a:r>
          </a:p>
          <a:p>
            <a:r>
              <a:rPr lang="ro-RO" sz="4400" dirty="0" smtClean="0">
                <a:latin typeface="Times New Roman" pitchFamily="18" charset="0"/>
                <a:cs typeface="Times New Roman" pitchFamily="18" charset="0"/>
              </a:rPr>
              <a:t>3.vă informăm că pentru rezolvarea cererii dumneavoastră, întrucât instituţia noastră nu deţine informaţiile la care faceţi referire, solicitarea dumneavoastră a fost redirecţionată către ........ (instituţia/autoritatea publică competentă) .........., de unde urmează să primiţi răspuns;</a:t>
            </a:r>
          </a:p>
          <a:p>
            <a:r>
              <a:rPr lang="ro-RO" sz="4400" dirty="0" smtClean="0">
                <a:latin typeface="Times New Roman" pitchFamily="18" charset="0"/>
                <a:cs typeface="Times New Roman" pitchFamily="18" charset="0"/>
              </a:rPr>
              <a:t>4.vă informăm că informaţiile solicitate nu se încadrează în categoria informaţiilor de interes public, fiind exceptate de la accesul liber al cetăţenilor.</a:t>
            </a:r>
          </a:p>
          <a:p>
            <a:r>
              <a:rPr lang="ro-RO" sz="4400" dirty="0" smtClean="0">
                <a:latin typeface="Times New Roman" pitchFamily="18" charset="0"/>
                <a:cs typeface="Times New Roman" pitchFamily="18" charset="0"/>
              </a:rPr>
              <a:t>Informaţiile solicitate v-au fost furnizate în format electronic, la următoarea adresă de e-mail (opţional):</a:t>
            </a:r>
          </a:p>
          <a:p>
            <a:r>
              <a:rPr lang="ro-RO" sz="4400" dirty="0" smtClean="0">
                <a:latin typeface="Times New Roman" pitchFamily="18" charset="0"/>
                <a:cs typeface="Times New Roman" pitchFamily="18" charset="0"/>
              </a:rPr>
              <a:t>.....................................................</a:t>
            </a:r>
          </a:p>
          <a:p>
            <a:r>
              <a:rPr lang="ro-RO" sz="4400" dirty="0" smtClean="0">
                <a:latin typeface="Times New Roman" pitchFamily="18" charset="0"/>
                <a:cs typeface="Times New Roman" pitchFamily="18" charset="0"/>
              </a:rPr>
              <a:t>Vă informăm că costurile aferente serviciilor de copiere a documentelor solicitate sunt următoarele (când este cazul):</a:t>
            </a:r>
          </a:p>
          <a:p>
            <a:r>
              <a:rPr lang="ro-RO" sz="4400" dirty="0" smtClean="0">
                <a:latin typeface="Times New Roman" pitchFamily="18" charset="0"/>
                <a:cs typeface="Times New Roman" pitchFamily="18" charset="0"/>
              </a:rPr>
              <a:t>.....................................................</a:t>
            </a:r>
          </a:p>
          <a:p>
            <a:r>
              <a:rPr lang="ro-RO" sz="4400" dirty="0" smtClean="0">
                <a:latin typeface="Times New Roman" pitchFamily="18" charset="0"/>
                <a:cs typeface="Times New Roman" pitchFamily="18" charset="0"/>
              </a:rPr>
              <a:t>După plata serviciilor de copiere a documentelor solicitate la casierie, în contul de trezorerie ............... (al fiecărei autorităţi sau instituţii publice) sau prin transfer bancar în contul ......................, vă rugăm să vă prezentaţi pentru înmânarea documentelor solicitate.</a:t>
            </a:r>
          </a:p>
          <a:p>
            <a:r>
              <a:rPr lang="ro-RO" sz="4400" dirty="0" smtClean="0">
                <a:latin typeface="Times New Roman" pitchFamily="18" charset="0"/>
                <a:cs typeface="Times New Roman" pitchFamily="18" charset="0"/>
              </a:rPr>
              <a:t>Cu stimă,</a:t>
            </a:r>
          </a:p>
          <a:p>
            <a:r>
              <a:rPr lang="ro-RO" sz="4400" dirty="0" smtClean="0">
                <a:latin typeface="Times New Roman" pitchFamily="18" charset="0"/>
                <a:cs typeface="Times New Roman" pitchFamily="18" charset="0"/>
              </a:rPr>
              <a:t>(semnătura funcţionarului)</a:t>
            </a:r>
          </a:p>
          <a:p>
            <a:r>
              <a:rPr lang="ro-RO" sz="4400" dirty="0" smtClean="0">
                <a:latin typeface="Times New Roman" pitchFamily="18" charset="0"/>
                <a:cs typeface="Times New Roman" pitchFamily="18" charset="0"/>
              </a:rPr>
              <a:t> </a:t>
            </a:r>
          </a:p>
          <a:p>
            <a:endParaRPr lang="ro-RO"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2017643" y="1054100"/>
            <a:ext cx="7851914" cy="5270500"/>
          </a:xfrm>
        </p:spPr>
        <p:txBody>
          <a:bodyPr>
            <a:normAutofit fontScale="55000" lnSpcReduction="20000"/>
          </a:bodyPr>
          <a:lstStyle/>
          <a:p>
            <a:r>
              <a:rPr lang="ro-RO" b="1" dirty="0" smtClean="0"/>
              <a:t>ANEXA nr. 8:Model - Răspuns la reclamaţie</a:t>
            </a:r>
          </a:p>
          <a:p>
            <a:r>
              <a:rPr lang="ro-RO" b="1" dirty="0" smtClean="0"/>
              <a:t>De la:</a:t>
            </a:r>
          </a:p>
          <a:p>
            <a:r>
              <a:rPr lang="ro-RO" dirty="0" smtClean="0"/>
              <a:t>Denumirea autorităţii sau instituţiei publice ..................</a:t>
            </a:r>
          </a:p>
          <a:p>
            <a:r>
              <a:rPr lang="ro-RO" dirty="0" smtClean="0"/>
              <a:t>Sediul/Adresa ........................................</a:t>
            </a:r>
          </a:p>
          <a:p>
            <a:r>
              <a:rPr lang="ro-RO" dirty="0" smtClean="0"/>
              <a:t>Persoana de contact .........................</a:t>
            </a:r>
          </a:p>
          <a:p>
            <a:r>
              <a:rPr lang="ro-RO" dirty="0" smtClean="0"/>
              <a:t>Data .................</a:t>
            </a:r>
          </a:p>
          <a:p>
            <a:r>
              <a:rPr lang="ro-RO" dirty="0" smtClean="0"/>
              <a:t>Către:</a:t>
            </a:r>
          </a:p>
          <a:p>
            <a:r>
              <a:rPr lang="ro-RO" dirty="0" smtClean="0"/>
              <a:t>Numele şi prenumele petentului ......................</a:t>
            </a:r>
          </a:p>
          <a:p>
            <a:r>
              <a:rPr lang="ro-RO" dirty="0" smtClean="0"/>
              <a:t>Adresa ...............................................</a:t>
            </a:r>
          </a:p>
          <a:p>
            <a:r>
              <a:rPr lang="ro-RO" dirty="0" smtClean="0"/>
              <a:t>Stimate domnule/Stimată doamnă ...................,</a:t>
            </a:r>
          </a:p>
          <a:p>
            <a:r>
              <a:rPr lang="ro-RO" dirty="0" smtClean="0"/>
              <a:t>În urma reclamaţiei dumneavoastră nr. ........... din data de .................., conform Legii nr. </a:t>
            </a:r>
            <a:r>
              <a:rPr lang="ro-RO" dirty="0" smtClean="0">
                <a:hlinkClick r:id="rId3"/>
              </a:rPr>
              <a:t>544/2001</a:t>
            </a:r>
            <a:r>
              <a:rPr lang="ro-RO" dirty="0" smtClean="0"/>
              <a:t> privind liberul acces la informaţiile de interes public, cu modificările şi completările ulterioare, după răspunsul negativ primit/întârzierea răspunsului la cererea nr. ....... din data de ..........., prin care, conform legii sus-menţionate, solicitaţi documentele de mai jos:</a:t>
            </a:r>
          </a:p>
          <a:p>
            <a:r>
              <a:rPr lang="ro-RO" dirty="0" smtClean="0"/>
              <a:t>.....................................................</a:t>
            </a:r>
          </a:p>
          <a:p>
            <a:r>
              <a:rPr lang="ro-RO" dirty="0" smtClean="0"/>
              <a:t>vă informăm că decizia de a nu primi (la termen) documentele solicitate:</a:t>
            </a:r>
          </a:p>
          <a:p>
            <a:r>
              <a:rPr lang="ro-RO" dirty="0" smtClean="0"/>
              <a:t>1.se încadrează în prevederile legii, fiind vorba despre informaţii exceptate de la accesul liber al cetăţenilor;</a:t>
            </a:r>
          </a:p>
          <a:p>
            <a:r>
              <a:rPr lang="ro-RO" dirty="0" smtClean="0"/>
              <a:t>2.nu se încadrează în prevederile legii, fiind o eroare a unui funcţionar.</a:t>
            </a:r>
          </a:p>
          <a:p>
            <a:r>
              <a:rPr lang="ro-RO" dirty="0" smtClean="0"/>
              <a:t>Funcţionarul vinovat pentru decizia eronată în ceea ce vă priveşte a fost sancţionat cu ................... .</a:t>
            </a:r>
          </a:p>
          <a:p>
            <a:r>
              <a:rPr lang="ro-RO" dirty="0" smtClean="0"/>
              <a:t>Al dumneavoastră,</a:t>
            </a:r>
          </a:p>
          <a:p>
            <a:r>
              <a:rPr lang="ro-RO" dirty="0" smtClean="0"/>
              <a:t>............................</a:t>
            </a:r>
          </a:p>
          <a:p>
            <a:r>
              <a:rPr lang="ro-RO" dirty="0" smtClean="0"/>
              <a:t>(semnătura conducătorului autorităţii sau instituţiei publice)</a:t>
            </a:r>
          </a:p>
          <a:p>
            <a:r>
              <a:rPr lang="ro-RO" b="1" dirty="0" smtClean="0"/>
              <a:t> </a:t>
            </a:r>
            <a:endParaRPr lang="ro-RO" dirty="0" smtClean="0"/>
          </a:p>
          <a:p>
            <a:endParaRPr lang="ro-RO"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9164" y="704088"/>
            <a:ext cx="9813235" cy="1143000"/>
          </a:xfrm>
        </p:spPr>
        <p:txBody>
          <a:bodyPr>
            <a:normAutofit fontScale="90000"/>
          </a:bodyPr>
          <a:lstStyle/>
          <a:p>
            <a:pPr algn="just"/>
            <a:r>
              <a:rPr lang="ro-RO" sz="1600" dirty="0" smtClean="0"/>
              <a:t>    Nota  :</a:t>
            </a:r>
            <a:br>
              <a:rPr lang="ro-RO" sz="1600" dirty="0" smtClean="0"/>
            </a:br>
            <a:r>
              <a:rPr lang="ro-RO" sz="1600" dirty="0" smtClean="0"/>
              <a:t>Dreptul constitutional al accesului la informatii de interes public a devenit din teorie ,practica .Din anul 2001 avem dreptul de a cere institutiilor publice  informatii de interes public .Institutiile publice au obligatia expresa de a le  pune la dispozitie .Ghidul practic – L.544/2001 modificata si completata ulterior , </a:t>
            </a:r>
            <a:r>
              <a:rPr lang="ro-RO" sz="1600" b="1" dirty="0" smtClean="0">
                <a:solidFill>
                  <a:schemeClr val="tx1"/>
                </a:solidFill>
              </a:rPr>
              <a:t>Norme Metodologice din 2002 de aplicare a Legii nr. 544/2001 privind liberul acces la informatiile de interes public</a:t>
            </a:r>
            <a:endParaRPr lang="ro-RO" sz="1600" dirty="0"/>
          </a:p>
        </p:txBody>
      </p:sp>
      <p:sp>
        <p:nvSpPr>
          <p:cNvPr id="3" name="Content Placeholder 2"/>
          <p:cNvSpPr>
            <a:spLocks noGrp="1"/>
          </p:cNvSpPr>
          <p:nvPr>
            <p:ph idx="1"/>
          </p:nvPr>
        </p:nvSpPr>
        <p:spPr>
          <a:xfrm>
            <a:off x="1828800" y="2653748"/>
            <a:ext cx="9753600" cy="3670852"/>
          </a:xfrm>
        </p:spPr>
        <p:txBody>
          <a:bodyPr/>
          <a:lstStyle/>
          <a:p>
            <a:endParaRPr lang="ro-R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0017" y="773662"/>
            <a:ext cx="7325140" cy="1143000"/>
          </a:xfrm>
        </p:spPr>
        <p:txBody>
          <a:bodyPr>
            <a:normAutofit/>
          </a:bodyPr>
          <a:lstStyle/>
          <a:p>
            <a:r>
              <a:rPr lang="ro-RO" sz="2400" b="1" dirty="0" smtClean="0">
                <a:solidFill>
                  <a:srgbClr val="0070C0"/>
                </a:solidFill>
                <a:latin typeface="Times New Roman" pitchFamily="18" charset="0"/>
                <a:cs typeface="Times New Roman" pitchFamily="18" charset="0"/>
              </a:rPr>
              <a:t>Cine poate solicita informatii de interes public?</a:t>
            </a:r>
            <a:endParaRPr lang="ro-RO" sz="2400" b="1"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1033670" y="1935480"/>
            <a:ext cx="10548730" cy="3531042"/>
          </a:xfrm>
        </p:spPr>
        <p:txBody>
          <a:bodyPr>
            <a:normAutofit/>
          </a:bodyPr>
          <a:lstStyle/>
          <a:p>
            <a:r>
              <a:rPr lang="ro-RO" sz="2400" dirty="0" smtClean="0">
                <a:solidFill>
                  <a:srgbClr val="0070C0"/>
                </a:solidFill>
                <a:latin typeface="Times New Roman" pitchFamily="18" charset="0"/>
                <a:cs typeface="Times New Roman" pitchFamily="18" charset="0"/>
              </a:rPr>
              <a:t>Orice persoana ,fizica sau juridica ,romana sau straina poate cere informatii de interes public .</a:t>
            </a:r>
            <a:r>
              <a:rPr lang="ro-RO" sz="2400" b="1" dirty="0" smtClean="0">
                <a:solidFill>
                  <a:srgbClr val="0070C0"/>
                </a:solidFill>
                <a:latin typeface="Times New Roman" pitchFamily="18" charset="0"/>
                <a:cs typeface="Times New Roman" pitchFamily="18" charset="0"/>
              </a:rPr>
              <a:t>Solicitantul nu trebuie sa-si justifice ,in niciun fel ,cererea .</a:t>
            </a:r>
          </a:p>
          <a:p>
            <a:r>
              <a:rPr lang="ro-RO" sz="2400" b="1" dirty="0" smtClean="0">
                <a:solidFill>
                  <a:srgbClr val="0070C0"/>
                </a:solidFill>
                <a:latin typeface="Times New Roman" pitchFamily="18" charset="0"/>
                <a:cs typeface="Times New Roman" pitchFamily="18" charset="0"/>
              </a:rPr>
              <a:t>Informatiile de interes public pot fi solicitate si numai din simpla curiozitate &gt;&gt;,</a:t>
            </a:r>
            <a:r>
              <a:rPr lang="ro-RO" sz="2400" dirty="0" smtClean="0">
                <a:solidFill>
                  <a:srgbClr val="0070C0"/>
                </a:solidFill>
                <a:latin typeface="Times New Roman" pitchFamily="18" charset="0"/>
                <a:cs typeface="Times New Roman" pitchFamily="18" charset="0"/>
              </a:rPr>
              <a:t>intrucat accesul la astfel de informatii este liber ,ceea ce presupune ca ele se afla la dispozitia tuturor .</a:t>
            </a:r>
          </a:p>
          <a:p>
            <a:r>
              <a:rPr lang="ro-RO" sz="2400" dirty="0" smtClean="0">
                <a:solidFill>
                  <a:srgbClr val="0070C0"/>
                </a:solidFill>
                <a:latin typeface="Times New Roman" pitchFamily="18" charset="0"/>
                <a:cs typeface="Times New Roman" pitchFamily="18" charset="0"/>
              </a:rPr>
              <a:t>Informatiile se comunica din oficiu sau la cererea ,verbala  sau scrisa ,a solicitantului.Accesul la informatiile de interes public este gratuit .</a:t>
            </a:r>
            <a:r>
              <a:rPr lang="ro-RO" sz="2400" u="sng" dirty="0" smtClean="0">
                <a:solidFill>
                  <a:srgbClr val="0070C0"/>
                </a:solidFill>
                <a:latin typeface="Times New Roman" pitchFamily="18" charset="0"/>
                <a:cs typeface="Times New Roman" pitchFamily="18" charset="0"/>
              </a:rPr>
              <a:t>Solicitantul trebuie ,insa ,sa suporte costul serviciilor de copiere a documentelor pe care le cere.</a:t>
            </a:r>
          </a:p>
          <a:p>
            <a:endParaRPr lang="ro-RO"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1357" y="1083365"/>
            <a:ext cx="9942443" cy="607960"/>
          </a:xfrm>
        </p:spPr>
        <p:txBody>
          <a:bodyPr>
            <a:noAutofit/>
          </a:bodyPr>
          <a:lstStyle/>
          <a:p>
            <a:r>
              <a:rPr lang="ro-RO" sz="2400" b="1" spc="-300" dirty="0" smtClean="0">
                <a:solidFill>
                  <a:srgbClr val="0070C0"/>
                </a:solidFill>
                <a:latin typeface="Times New Roman" pitchFamily="18" charset="0"/>
                <a:cs typeface="Times New Roman" pitchFamily="18" charset="0"/>
              </a:rPr>
              <a:t>Tipuri de informatii  comunicate din oficiu de institutiile /autoritatile publice </a:t>
            </a:r>
            <a:r>
              <a:rPr lang="ro-RO" sz="2400" dirty="0" smtClean="0">
                <a:solidFill>
                  <a:srgbClr val="0070C0"/>
                </a:solidFill>
                <a:latin typeface="Times New Roman" pitchFamily="18" charset="0"/>
                <a:cs typeface="Times New Roman" pitchFamily="18" charset="0"/>
              </a:rPr>
              <a:t>.</a:t>
            </a:r>
            <a:endParaRPr lang="ro-RO" sz="2400" dirty="0">
              <a:solidFill>
                <a:srgbClr val="0070C0"/>
              </a:solidFill>
              <a:latin typeface="Times New Roman" pitchFamily="18" charset="0"/>
              <a:cs typeface="Times New Roman" pitchFamily="18" charset="0"/>
            </a:endParaRPr>
          </a:p>
        </p:txBody>
      </p:sp>
      <p:sp>
        <p:nvSpPr>
          <p:cNvPr id="3" name="Content Placeholder 2"/>
          <p:cNvSpPr>
            <a:spLocks noGrp="1"/>
          </p:cNvSpPr>
          <p:nvPr>
            <p:ph idx="1"/>
          </p:nvPr>
        </p:nvSpPr>
        <p:spPr>
          <a:xfrm>
            <a:off x="1480929" y="1910122"/>
            <a:ext cx="8001001" cy="3198592"/>
          </a:xfrm>
        </p:spPr>
        <p:txBody>
          <a:bodyPr>
            <a:normAutofit/>
          </a:bodyPr>
          <a:lstStyle/>
          <a:p>
            <a:r>
              <a:rPr lang="ro-RO" sz="2400" dirty="0" smtClean="0">
                <a:solidFill>
                  <a:srgbClr val="0070C0"/>
                </a:solidFill>
                <a:latin typeface="Times New Roman" pitchFamily="18" charset="0"/>
                <a:cs typeface="Times New Roman" pitchFamily="18" charset="0"/>
              </a:rPr>
              <a:t>Informatii care privesc: </a:t>
            </a:r>
          </a:p>
          <a:p>
            <a:r>
              <a:rPr lang="ro-RO" sz="2400" dirty="0" smtClean="0">
                <a:solidFill>
                  <a:srgbClr val="0070C0"/>
                </a:solidFill>
                <a:latin typeface="Times New Roman" pitchFamily="18" charset="0"/>
                <a:cs typeface="Times New Roman" pitchFamily="18" charset="0"/>
              </a:rPr>
              <a:t>organizarea si functionarea autoritatii /institutiei publice ;</a:t>
            </a:r>
          </a:p>
          <a:p>
            <a:r>
              <a:rPr lang="ro-RO" sz="2400" dirty="0" smtClean="0">
                <a:solidFill>
                  <a:srgbClr val="0070C0"/>
                </a:solidFill>
                <a:latin typeface="Times New Roman" pitchFamily="18" charset="0"/>
                <a:cs typeface="Times New Roman" pitchFamily="18" charset="0"/>
              </a:rPr>
              <a:t>datele de identificare (denumire ,adresa ,numere de telefon,fax,adrese electronice);</a:t>
            </a:r>
          </a:p>
          <a:p>
            <a:r>
              <a:rPr lang="ro-RO" sz="2400" dirty="0" smtClean="0">
                <a:solidFill>
                  <a:srgbClr val="0070C0"/>
                </a:solidFill>
                <a:latin typeface="Times New Roman" pitchFamily="18" charset="0"/>
                <a:cs typeface="Times New Roman" pitchFamily="18" charset="0"/>
              </a:rPr>
              <a:t>Structura organizatorica;</a:t>
            </a:r>
          </a:p>
          <a:p>
            <a:r>
              <a:rPr lang="ro-RO" sz="2400" dirty="0" smtClean="0">
                <a:solidFill>
                  <a:srgbClr val="0070C0"/>
                </a:solidFill>
                <a:latin typeface="Times New Roman" pitchFamily="18" charset="0"/>
                <a:cs typeface="Times New Roman" pitchFamily="18" charset="0"/>
              </a:rPr>
              <a:t>Sursele financiare ,bugetul ,bilantul contabil;</a:t>
            </a:r>
          </a:p>
          <a:p>
            <a:r>
              <a:rPr lang="ro-RO" sz="2400" dirty="0" smtClean="0">
                <a:solidFill>
                  <a:srgbClr val="0070C0"/>
                </a:solidFill>
                <a:latin typeface="Times New Roman" pitchFamily="18" charset="0"/>
                <a:cs typeface="Times New Roman" pitchFamily="18" charset="0"/>
              </a:rPr>
              <a:t>Programele si strategiile proprii;</a:t>
            </a:r>
          </a:p>
          <a:p>
            <a:endParaRPr lang="ro-RO"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7034" y="785190"/>
            <a:ext cx="7981123" cy="1061897"/>
          </a:xfrm>
        </p:spPr>
        <p:txBody>
          <a:bodyPr>
            <a:normAutofit fontScale="90000"/>
          </a:bodyPr>
          <a:lstStyle/>
          <a:p>
            <a:pPr lvl="8" algn="l" rtl="0">
              <a:spcBef>
                <a:spcPct val="0"/>
              </a:spcBef>
            </a:pPr>
            <a:r>
              <a:rPr lang="ro-RO" sz="2700" dirty="0" smtClean="0">
                <a:solidFill>
                  <a:srgbClr val="0070C0"/>
                </a:solidFill>
                <a:latin typeface="Times New Roman" pitchFamily="18" charset="0"/>
                <a:cs typeface="Times New Roman" pitchFamily="18" charset="0"/>
              </a:rPr>
              <a:t>Listele cu documentele de interes public si cu categoriile de documente produse si/sau gestionate ;</a:t>
            </a:r>
            <a:r>
              <a:rPr lang="ro-RO" sz="3000" dirty="0" smtClean="0">
                <a:solidFill>
                  <a:srgbClr val="0070C0"/>
                </a:solidFill>
                <a:latin typeface="Times New Roman" pitchFamily="18" charset="0"/>
                <a:cs typeface="Times New Roman" pitchFamily="18" charset="0"/>
              </a:rPr>
              <a:t/>
            </a:r>
            <a:br>
              <a:rPr lang="ro-RO" sz="3000" dirty="0" smtClean="0">
                <a:solidFill>
                  <a:srgbClr val="0070C0"/>
                </a:solidFill>
                <a:latin typeface="Times New Roman" pitchFamily="18" charset="0"/>
                <a:cs typeface="Times New Roman" pitchFamily="18" charset="0"/>
              </a:rPr>
            </a:br>
            <a:endParaRPr lang="ro-RO" dirty="0"/>
          </a:p>
        </p:txBody>
      </p:sp>
      <p:sp>
        <p:nvSpPr>
          <p:cNvPr id="3" name="Content Placeholder 2"/>
          <p:cNvSpPr>
            <a:spLocks noGrp="1"/>
          </p:cNvSpPr>
          <p:nvPr>
            <p:ph idx="1"/>
          </p:nvPr>
        </p:nvSpPr>
        <p:spPr/>
        <p:txBody>
          <a:bodyPr>
            <a:normAutofit/>
          </a:bodyPr>
          <a:lstStyle/>
          <a:p>
            <a:r>
              <a:rPr lang="ro-RO" sz="3000" dirty="0" smtClean="0">
                <a:solidFill>
                  <a:srgbClr val="0070C0"/>
                </a:solidFill>
                <a:latin typeface="Times New Roman" pitchFamily="18" charset="0"/>
                <a:cs typeface="Times New Roman" pitchFamily="18" charset="0"/>
              </a:rPr>
              <a:t> </a:t>
            </a:r>
            <a:r>
              <a:rPr lang="vi-VN" sz="2400" dirty="0" smtClean="0">
                <a:solidFill>
                  <a:srgbClr val="0070C0"/>
                </a:solidFill>
                <a:latin typeface="Times New Roman" pitchFamily="18" charset="0"/>
                <a:cs typeface="Times New Roman" pitchFamily="18" charset="0"/>
              </a:rPr>
              <a:t>lista cuprinzând categoriile de documente produse şi/sau gestionate, potrivit legii;</a:t>
            </a:r>
            <a:endParaRPr lang="ro-RO" sz="2400" dirty="0" smtClean="0">
              <a:solidFill>
                <a:srgbClr val="0070C0"/>
              </a:solidFill>
              <a:latin typeface="Times New Roman" pitchFamily="18" charset="0"/>
              <a:cs typeface="Times New Roman" pitchFamily="18" charset="0"/>
            </a:endParaRPr>
          </a:p>
          <a:p>
            <a:r>
              <a:rPr lang="ro-RO" sz="2400" dirty="0" smtClean="0">
                <a:solidFill>
                  <a:srgbClr val="0070C0"/>
                </a:solidFill>
                <a:latin typeface="Times New Roman" pitchFamily="18" charset="0"/>
                <a:cs typeface="Times New Roman" pitchFamily="18" charset="0"/>
              </a:rPr>
              <a:t>prin publicarea unor buletine /rapoarte;</a:t>
            </a:r>
          </a:p>
          <a:p>
            <a:pPr>
              <a:buNone/>
            </a:pPr>
            <a:endParaRPr lang="ro-RO" sz="2400" dirty="0" smtClean="0">
              <a:solidFill>
                <a:srgbClr val="0070C0"/>
              </a:solidFill>
              <a:latin typeface="Times New Roman" pitchFamily="18" charset="0"/>
              <a:cs typeface="Times New Roman" pitchFamily="18" charset="0"/>
            </a:endParaRPr>
          </a:p>
          <a:p>
            <a:pPr>
              <a:buFont typeface="Wingdings" pitchFamily="2" charset="2"/>
              <a:buChar char="§"/>
            </a:pPr>
            <a:r>
              <a:rPr lang="ro-RO" sz="2400" dirty="0" smtClean="0">
                <a:solidFill>
                  <a:srgbClr val="0070C0"/>
                </a:solidFill>
                <a:latin typeface="Times New Roman" pitchFamily="18" charset="0"/>
                <a:cs typeface="Times New Roman" pitchFamily="18" charset="0"/>
              </a:rPr>
              <a:t>prin afisarea la sediul fiecarei institutii publice  sau in mijloacele de informare in masa ,in publicatii proprii,precum si in pagina de iternet proprie .  </a:t>
            </a:r>
          </a:p>
          <a:p>
            <a:pPr marL="274320" lvl="8" indent="-274320">
              <a:buClr>
                <a:schemeClr val="accent3"/>
              </a:buClr>
              <a:buSzPct val="95000"/>
              <a:buFont typeface="Wingdings 2"/>
              <a:buChar char=""/>
            </a:pPr>
            <a:endParaRPr lang="ro-RO" sz="3000" dirty="0" smtClean="0">
              <a:solidFill>
                <a:srgbClr val="0070C0"/>
              </a:solidFill>
              <a:latin typeface="Times New Roman" pitchFamily="18" charset="0"/>
              <a:cs typeface="Times New Roman" pitchFamily="18" charset="0"/>
            </a:endParaRPr>
          </a:p>
          <a:p>
            <a:endParaRPr lang="ro-RO"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7887" y="704088"/>
            <a:ext cx="4492488" cy="1143000"/>
          </a:xfrm>
        </p:spPr>
        <p:txBody>
          <a:bodyPr>
            <a:normAutofit/>
          </a:bodyPr>
          <a:lstStyle/>
          <a:p>
            <a:r>
              <a:rPr lang="ro-RO" sz="2400" b="1" dirty="0" smtClean="0">
                <a:solidFill>
                  <a:srgbClr val="0070C0"/>
                </a:solidFill>
                <a:latin typeface="Times New Roman" pitchFamily="18" charset="0"/>
                <a:cs typeface="Times New Roman" pitchFamily="18" charset="0"/>
              </a:rPr>
              <a:t>Termenele de comunicare </a:t>
            </a:r>
            <a:endParaRPr lang="ro-RO" sz="2400" dirty="0"/>
          </a:p>
        </p:txBody>
      </p:sp>
      <p:sp>
        <p:nvSpPr>
          <p:cNvPr id="3" name="Content Placeholder 2"/>
          <p:cNvSpPr>
            <a:spLocks noGrp="1"/>
          </p:cNvSpPr>
          <p:nvPr>
            <p:ph idx="1"/>
          </p:nvPr>
        </p:nvSpPr>
        <p:spPr>
          <a:xfrm>
            <a:off x="2832652" y="1935480"/>
            <a:ext cx="8001000" cy="4389120"/>
          </a:xfrm>
        </p:spPr>
        <p:txBody>
          <a:bodyPr>
            <a:normAutofit fontScale="92500"/>
          </a:bodyPr>
          <a:lstStyle/>
          <a:p>
            <a:r>
              <a:rPr lang="ro-RO" sz="2400" dirty="0" smtClean="0"/>
              <a:t> </a:t>
            </a:r>
            <a:r>
              <a:rPr lang="ro-RO" sz="2400" dirty="0" smtClean="0">
                <a:solidFill>
                  <a:srgbClr val="0070C0"/>
                </a:solidFill>
                <a:latin typeface="Times New Roman" pitchFamily="18" charset="0"/>
                <a:cs typeface="Times New Roman" pitchFamily="18" charset="0"/>
              </a:rPr>
              <a:t>Legea prevede termene de comunicare de :</a:t>
            </a:r>
            <a:r>
              <a:rPr lang="ro-RO" sz="2400" u="sng" dirty="0" smtClean="0">
                <a:solidFill>
                  <a:srgbClr val="0070C0"/>
                </a:solidFill>
                <a:latin typeface="Times New Roman" pitchFamily="18" charset="0"/>
                <a:cs typeface="Times New Roman" pitchFamily="18" charset="0"/>
              </a:rPr>
              <a:t>5 zile ,10 zile si 30 zile </a:t>
            </a:r>
          </a:p>
          <a:p>
            <a:r>
              <a:rPr lang="ro-RO" sz="2400" dirty="0" smtClean="0">
                <a:solidFill>
                  <a:srgbClr val="0070C0"/>
                </a:solidFill>
                <a:latin typeface="Times New Roman" pitchFamily="18" charset="0"/>
                <a:cs typeface="Times New Roman" pitchFamily="18" charset="0"/>
              </a:rPr>
              <a:t>In termen </a:t>
            </a:r>
            <a:r>
              <a:rPr lang="ro-RO" sz="2400" b="1" dirty="0" smtClean="0">
                <a:solidFill>
                  <a:srgbClr val="0070C0"/>
                </a:solidFill>
                <a:latin typeface="Times New Roman" pitchFamily="18" charset="0"/>
                <a:cs typeface="Times New Roman" pitchFamily="18" charset="0"/>
              </a:rPr>
              <a:t>de 5 zile </a:t>
            </a:r>
            <a:r>
              <a:rPr lang="ro-RO" sz="2400" dirty="0" smtClean="0">
                <a:solidFill>
                  <a:srgbClr val="0070C0"/>
                </a:solidFill>
                <a:latin typeface="Times New Roman" pitchFamily="18" charset="0"/>
                <a:cs typeface="Times New Roman" pitchFamily="18" charset="0"/>
              </a:rPr>
              <a:t>de la primirea cererii se transmite in scris refuzul comunicarii informatiilor si motivarea acestuia;</a:t>
            </a:r>
          </a:p>
          <a:p>
            <a:r>
              <a:rPr lang="ro-RO" sz="2400" dirty="0" smtClean="0">
                <a:solidFill>
                  <a:srgbClr val="0070C0"/>
                </a:solidFill>
                <a:latin typeface="Times New Roman" pitchFamily="18" charset="0"/>
                <a:cs typeface="Times New Roman" pitchFamily="18" charset="0"/>
              </a:rPr>
              <a:t>In termen de </a:t>
            </a:r>
            <a:r>
              <a:rPr lang="ro-RO" sz="2400" b="1" dirty="0" smtClean="0">
                <a:solidFill>
                  <a:srgbClr val="0070C0"/>
                </a:solidFill>
                <a:latin typeface="Times New Roman" pitchFamily="18" charset="0"/>
                <a:cs typeface="Times New Roman" pitchFamily="18" charset="0"/>
              </a:rPr>
              <a:t>10 zile </a:t>
            </a:r>
            <a:r>
              <a:rPr lang="ro-RO" sz="2400" dirty="0" smtClean="0">
                <a:solidFill>
                  <a:srgbClr val="0070C0"/>
                </a:solidFill>
                <a:latin typeface="Times New Roman" pitchFamily="18" charset="0"/>
                <a:cs typeface="Times New Roman" pitchFamily="18" charset="0"/>
              </a:rPr>
              <a:t>de la inregistrarea cererii se comunica in scris informatiile solicitate  sau ,in cazul in care au fost cerute informatii complexe ,faptul ca ele vor fi solicitate sau ,in cazul in care au fost cerute informatii complexe ,faptul ca ele vor fi comunicate in scris in termen de 3</a:t>
            </a:r>
            <a:r>
              <a:rPr lang="ro-RO" sz="2400" b="1" dirty="0" smtClean="0">
                <a:solidFill>
                  <a:srgbClr val="0070C0"/>
                </a:solidFill>
                <a:latin typeface="Times New Roman" pitchFamily="18" charset="0"/>
                <a:cs typeface="Times New Roman" pitchFamily="18" charset="0"/>
              </a:rPr>
              <a:t>0 de zile </a:t>
            </a:r>
            <a:r>
              <a:rPr lang="ro-RO" sz="2400" dirty="0" smtClean="0">
                <a:solidFill>
                  <a:srgbClr val="0070C0"/>
                </a:solidFill>
                <a:latin typeface="Times New Roman" pitchFamily="18" charset="0"/>
                <a:cs typeface="Times New Roman" pitchFamily="18" charset="0"/>
              </a:rPr>
              <a:t>de la inregistrare ;</a:t>
            </a:r>
          </a:p>
          <a:p>
            <a:r>
              <a:rPr lang="ro-RO" sz="2400" dirty="0" smtClean="0">
                <a:solidFill>
                  <a:srgbClr val="0070C0"/>
                </a:solidFill>
                <a:latin typeface="Times New Roman" pitchFamily="18" charset="0"/>
                <a:cs typeface="Times New Roman" pitchFamily="18" charset="0"/>
              </a:rPr>
              <a:t>In termen de </a:t>
            </a:r>
            <a:r>
              <a:rPr lang="ro-RO" sz="2400" b="1" dirty="0" smtClean="0">
                <a:solidFill>
                  <a:srgbClr val="0070C0"/>
                </a:solidFill>
                <a:latin typeface="Times New Roman" pitchFamily="18" charset="0"/>
                <a:cs typeface="Times New Roman" pitchFamily="18" charset="0"/>
              </a:rPr>
              <a:t>30 zile </a:t>
            </a:r>
            <a:r>
              <a:rPr lang="ro-RO" sz="2400" dirty="0" smtClean="0">
                <a:solidFill>
                  <a:srgbClr val="0070C0"/>
                </a:solidFill>
                <a:latin typeface="Times New Roman" pitchFamily="18" charset="0"/>
                <a:cs typeface="Times New Roman" pitchFamily="18" charset="0"/>
              </a:rPr>
              <a:t>de la inregistrare se comunica in scris informatiile complexe,pentru care identificarea si difuzarea necesita o durata de timp ce depaseste </a:t>
            </a:r>
            <a:r>
              <a:rPr lang="ro-RO" sz="2400" b="1" dirty="0" smtClean="0">
                <a:solidFill>
                  <a:srgbClr val="0070C0"/>
                </a:solidFill>
                <a:latin typeface="Times New Roman" pitchFamily="18" charset="0"/>
                <a:cs typeface="Times New Roman" pitchFamily="18" charset="0"/>
              </a:rPr>
              <a:t>10 zile .</a:t>
            </a:r>
          </a:p>
          <a:p>
            <a:endParaRPr lang="ro-R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2166730" y="1459149"/>
            <a:ext cx="8458200" cy="4865451"/>
          </a:xfrm>
        </p:spPr>
        <p:style>
          <a:lnRef idx="2">
            <a:schemeClr val="accent1"/>
          </a:lnRef>
          <a:fillRef idx="1">
            <a:schemeClr val="lt1"/>
          </a:fillRef>
          <a:effectRef idx="0">
            <a:schemeClr val="accent1"/>
          </a:effectRef>
          <a:fontRef idx="minor">
            <a:schemeClr val="dk1"/>
          </a:fontRef>
        </p:style>
        <p:txBody>
          <a:bodyPr anchor="ctr">
            <a:normAutofit fontScale="85000" lnSpcReduction="10000"/>
          </a:bodyPr>
          <a:lstStyle/>
          <a:p>
            <a:r>
              <a:rPr lang="ro-RO" sz="3000" dirty="0" smtClean="0">
                <a:solidFill>
                  <a:srgbClr val="0070C0"/>
                </a:solidFill>
                <a:latin typeface="Times New Roman" pitchFamily="18" charset="0"/>
                <a:cs typeface="Times New Roman" pitchFamily="18" charset="0"/>
              </a:rPr>
              <a:t>Nerespectarea termenelor legale pentru comunicarea in scris a refuzului sau a informatiei echivaleaza cu refuzul nejustificat de rezolvare a cererii si ,implicit de aplicare a legii liberului acces la informatiile de interes public. </a:t>
            </a:r>
          </a:p>
          <a:p>
            <a:r>
              <a:rPr lang="ro-RO" sz="3000" dirty="0" smtClean="0">
                <a:solidFill>
                  <a:srgbClr val="0070C0"/>
                </a:solidFill>
                <a:latin typeface="Times New Roman" pitchFamily="18" charset="0"/>
                <a:cs typeface="Times New Roman" pitchFamily="18" charset="0"/>
              </a:rPr>
              <a:t> pentru refuzul nejustificat ,explicit sau tacit ,de comunicare a informatiilor sau pentru orice alta inalcare a dreptului persoanei de liber acces la informatiile de interes public( comunicarea informatiilor intr-o forma inaccesibila , neclara ,vaga,incompleta ,comunicarea tardiva a informatiilor sau a refuzului ,necomunicarea prelungirii termenului de la 10 la 30 zile ) ,solicitantul are la dispozitie </a:t>
            </a:r>
            <a:r>
              <a:rPr lang="ro-RO" sz="3000" b="1" dirty="0" smtClean="0">
                <a:solidFill>
                  <a:srgbClr val="0070C0"/>
                </a:solidFill>
                <a:latin typeface="Times New Roman" pitchFamily="18" charset="0"/>
                <a:cs typeface="Times New Roman" pitchFamily="18" charset="0"/>
              </a:rPr>
              <a:t>doua cai de atac :reclamatia administrativa si plangerea in instanta.</a:t>
            </a:r>
            <a:r>
              <a:rPr lang="ro-RO" sz="2400" dirty="0" smtClean="0">
                <a:solidFill>
                  <a:srgbClr val="0070C0"/>
                </a:solidFill>
                <a:latin typeface="Times New Roman" pitchFamily="18" charset="0"/>
                <a:cs typeface="Times New Roman" pitchFamily="18" charset="0"/>
              </a:rPr>
              <a:t> </a:t>
            </a:r>
            <a:endParaRPr lang="ro-RO" dirty="0" smtClean="0">
              <a:solidFill>
                <a:srgbClr val="0070C0"/>
              </a:solidFill>
              <a:latin typeface="Times New Roman" pitchFamily="18" charset="0"/>
              <a:cs typeface="Times New Roman" pitchFamily="18" charset="0"/>
            </a:endParaRPr>
          </a:p>
          <a:p>
            <a:pPr>
              <a:buNone/>
            </a:pPr>
            <a:r>
              <a:rPr lang="ro-RO" dirty="0" smtClean="0"/>
              <a:t> </a:t>
            </a:r>
            <a:endParaRPr lang="ro-RO"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2712" y="704088"/>
            <a:ext cx="7404653" cy="1143000"/>
          </a:xfrm>
        </p:spPr>
        <p:txBody>
          <a:bodyPr>
            <a:normAutofit/>
          </a:bodyPr>
          <a:lstStyle/>
          <a:p>
            <a:r>
              <a:rPr lang="ro-RO" sz="2400" b="1" dirty="0" smtClean="0">
                <a:solidFill>
                  <a:srgbClr val="0070C0"/>
                </a:solidFill>
                <a:latin typeface="Times New Roman" pitchFamily="18" charset="0"/>
                <a:cs typeface="Times New Roman" pitchFamily="18" charset="0"/>
              </a:rPr>
              <a:t>Solicitarea in scris a informatiilor de interes public  cuprinde urmatoarele elemente  </a:t>
            </a:r>
            <a:endParaRPr lang="ro-RO" sz="2400" dirty="0"/>
          </a:p>
        </p:txBody>
      </p:sp>
      <p:sp>
        <p:nvSpPr>
          <p:cNvPr id="3" name="Content Placeholder 2"/>
          <p:cNvSpPr>
            <a:spLocks noGrp="1"/>
          </p:cNvSpPr>
          <p:nvPr>
            <p:ph idx="1"/>
          </p:nvPr>
        </p:nvSpPr>
        <p:spPr>
          <a:xfrm>
            <a:off x="2087217" y="1935480"/>
            <a:ext cx="8676862" cy="4389120"/>
          </a:xfrm>
        </p:spPr>
        <p:txBody>
          <a:bodyPr>
            <a:normAutofit fontScale="92500" lnSpcReduction="10000"/>
          </a:bodyPr>
          <a:lstStyle/>
          <a:p>
            <a:r>
              <a:rPr lang="ro-RO" sz="2400" dirty="0" smtClean="0">
                <a:solidFill>
                  <a:srgbClr val="0070C0"/>
                </a:solidFill>
              </a:rPr>
              <a:t>Institutia la care se adreseaza cererea. </a:t>
            </a:r>
          </a:p>
          <a:p>
            <a:r>
              <a:rPr lang="ro-RO" sz="2400" dirty="0" smtClean="0">
                <a:solidFill>
                  <a:srgbClr val="0070C0"/>
                </a:solidFill>
              </a:rPr>
              <a:t>Informatia solicitata ,astfel incat sa permita institutiei publice identificarea informatiilor de interes public .</a:t>
            </a:r>
          </a:p>
          <a:p>
            <a:r>
              <a:rPr lang="ro-RO" sz="2400" dirty="0" smtClean="0">
                <a:solidFill>
                  <a:srgbClr val="0070C0"/>
                </a:solidFill>
              </a:rPr>
              <a:t>Numele ,prenumele si semnatura solicitantului ,precum si adrea la care se solicita primirea raspunsului.</a:t>
            </a:r>
          </a:p>
          <a:p>
            <a:r>
              <a:rPr lang="ro-RO" sz="2400" dirty="0" smtClean="0">
                <a:solidFill>
                  <a:srgbClr val="0070C0"/>
                </a:solidFill>
              </a:rPr>
              <a:t>Solicitarea  si obtinerea informatiilor de interes public se pot realiza,daca sunt intrunite conditiile tehnice necesare ,si in format electronic.</a:t>
            </a:r>
          </a:p>
          <a:p>
            <a:r>
              <a:rPr lang="vi-VN" sz="2400" dirty="0" smtClean="0">
                <a:solidFill>
                  <a:srgbClr val="0070C0"/>
                </a:solidFill>
              </a:rPr>
              <a:t>În cazul în care solicitarea nu se încadrează în competenţele instituţiei </a:t>
            </a:r>
            <a:r>
              <a:rPr lang="ro-RO" sz="2400" dirty="0" smtClean="0">
                <a:solidFill>
                  <a:srgbClr val="0070C0"/>
                </a:solidFill>
              </a:rPr>
              <a:t> </a:t>
            </a:r>
            <a:r>
              <a:rPr lang="vi-VN" sz="2400" dirty="0" smtClean="0">
                <a:solidFill>
                  <a:srgbClr val="0070C0"/>
                </a:solidFill>
              </a:rPr>
              <a:t>publice, în termen de 5 zile de la primire</a:t>
            </a:r>
            <a:r>
              <a:rPr lang="ro-RO" sz="2400" dirty="0" smtClean="0">
                <a:solidFill>
                  <a:srgbClr val="0070C0"/>
                </a:solidFill>
              </a:rPr>
              <a:t> /</a:t>
            </a:r>
            <a:r>
              <a:rPr lang="vi-VN" sz="2400" dirty="0" smtClean="0">
                <a:solidFill>
                  <a:srgbClr val="0070C0"/>
                </a:solidFill>
              </a:rPr>
              <a:t>înregistrare, </a:t>
            </a:r>
            <a:r>
              <a:rPr lang="ro-RO" sz="2400" dirty="0" smtClean="0">
                <a:solidFill>
                  <a:srgbClr val="0070C0"/>
                </a:solidFill>
              </a:rPr>
              <a:t> </a:t>
            </a:r>
            <a:r>
              <a:rPr lang="vi-VN" sz="2400" dirty="0" smtClean="0">
                <a:solidFill>
                  <a:srgbClr val="0070C0"/>
                </a:solidFill>
              </a:rPr>
              <a:t>persoanele responsabile de informarea publică directă transmit solicitarea către instituţiile sau autorităţile competente şi informează solicitantul despre aceasta.</a:t>
            </a:r>
            <a:endParaRPr lang="ro-RO" sz="2400" dirty="0" smtClean="0">
              <a:solidFill>
                <a:srgbClr val="0070C0"/>
              </a:solidFill>
            </a:endParaRPr>
          </a:p>
          <a:p>
            <a:endParaRPr lang="ro-RO"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63686" y="1123121"/>
            <a:ext cx="7984435" cy="4591879"/>
          </a:xfrm>
        </p:spPr>
        <p:txBody>
          <a:bodyPr>
            <a:normAutofit lnSpcReduction="10000"/>
          </a:bodyPr>
          <a:lstStyle/>
          <a:p>
            <a:r>
              <a:rPr lang="ro-RO" sz="2400" dirty="0" smtClean="0">
                <a:solidFill>
                  <a:srgbClr val="0070C0"/>
                </a:solidFill>
                <a:latin typeface="Times New Roman" pitchFamily="18" charset="0"/>
                <a:cs typeface="Times New Roman" pitchFamily="18" charset="0"/>
              </a:rPr>
              <a:t>Pentru informatiile solicitate verbal persoanele din cadrul compartimentului de informare si relatii publice  vor preciza conditiile si formele in care are loc accesul la informatiile de interes public si pot furniza pe loc informatiile solicitate .</a:t>
            </a:r>
          </a:p>
          <a:p>
            <a:r>
              <a:rPr lang="ro-RO" sz="2400" dirty="0" smtClean="0">
                <a:solidFill>
                  <a:srgbClr val="0070C0"/>
                </a:solidFill>
                <a:latin typeface="Times New Roman" pitchFamily="18" charset="0"/>
                <a:cs typeface="Times New Roman" pitchFamily="18" charset="0"/>
              </a:rPr>
              <a:t>I</a:t>
            </a:r>
            <a:r>
              <a:rPr lang="vi-VN" sz="2400" dirty="0" smtClean="0">
                <a:solidFill>
                  <a:srgbClr val="0070C0"/>
                </a:solidFill>
                <a:latin typeface="Times New Roman" pitchFamily="18" charset="0"/>
                <a:cs typeface="Times New Roman" pitchFamily="18" charset="0"/>
              </a:rPr>
              <a:t>n cazul în care informaţiile solicitate nu sunt disponibile pe loc, persoana este îndrumată să solicite în scris informaţia de interes public, urmând ca cererea să îi fie rezolvată în termenele prevăzute </a:t>
            </a:r>
            <a:r>
              <a:rPr lang="ro-RO" sz="2400" dirty="0" smtClean="0">
                <a:solidFill>
                  <a:srgbClr val="0070C0"/>
                </a:solidFill>
                <a:latin typeface="Times New Roman" pitchFamily="18" charset="0"/>
                <a:cs typeface="Times New Roman" pitchFamily="18" charset="0"/>
              </a:rPr>
              <a:t> de lege.</a:t>
            </a:r>
            <a:endParaRPr lang="vi-VN" sz="2400" dirty="0" smtClean="0">
              <a:solidFill>
                <a:srgbClr val="0070C0"/>
              </a:solidFill>
              <a:latin typeface="Times New Roman" pitchFamily="18" charset="0"/>
              <a:cs typeface="Times New Roman" pitchFamily="18" charset="0"/>
            </a:endParaRPr>
          </a:p>
          <a:p>
            <a:r>
              <a:rPr lang="vi-VN" sz="2400" dirty="0" smtClean="0">
                <a:solidFill>
                  <a:srgbClr val="0070C0"/>
                </a:solidFill>
                <a:latin typeface="Times New Roman" pitchFamily="18" charset="0"/>
                <a:cs typeface="Times New Roman" pitchFamily="18" charset="0"/>
              </a:rPr>
              <a:t>Informaţiile de interes public solicitate verbal se comunică în cadrul</a:t>
            </a:r>
            <a:r>
              <a:rPr lang="ro-RO" sz="2400" dirty="0" smtClean="0">
                <a:solidFill>
                  <a:srgbClr val="0070C0"/>
                </a:solidFill>
                <a:latin typeface="Times New Roman" pitchFamily="18" charset="0"/>
                <a:cs typeface="Times New Roman" pitchFamily="18" charset="0"/>
              </a:rPr>
              <a:t> </a:t>
            </a:r>
            <a:r>
              <a:rPr lang="vi-VN" sz="2400" dirty="0" smtClean="0">
                <a:solidFill>
                  <a:srgbClr val="0070C0"/>
                </a:solidFill>
                <a:latin typeface="Times New Roman" pitchFamily="18" charset="0"/>
                <a:cs typeface="Times New Roman" pitchFamily="18" charset="0"/>
              </a:rPr>
              <a:t>program</a:t>
            </a:r>
            <a:r>
              <a:rPr lang="ro-RO" sz="2400" dirty="0" smtClean="0">
                <a:solidFill>
                  <a:srgbClr val="0070C0"/>
                </a:solidFill>
                <a:latin typeface="Times New Roman" pitchFamily="18" charset="0"/>
                <a:cs typeface="Times New Roman" pitchFamily="18" charset="0"/>
              </a:rPr>
              <a:t>ului de functionare al institutiei publice  </a:t>
            </a:r>
            <a:r>
              <a:rPr lang="vi-VN" sz="2400" dirty="0" smtClean="0">
                <a:solidFill>
                  <a:srgbClr val="0070C0"/>
                </a:solidFill>
                <a:latin typeface="Times New Roman" pitchFamily="18" charset="0"/>
                <a:cs typeface="Times New Roman" pitchFamily="18" charset="0"/>
              </a:rPr>
              <a:t> </a:t>
            </a:r>
            <a:r>
              <a:rPr lang="ro-RO" sz="2400" dirty="0" smtClean="0">
                <a:solidFill>
                  <a:srgbClr val="0070C0"/>
                </a:solidFill>
                <a:latin typeface="Times New Roman" pitchFamily="18" charset="0"/>
                <a:cs typeface="Times New Roman" pitchFamily="18" charset="0"/>
              </a:rPr>
              <a:t>.</a:t>
            </a:r>
            <a:endParaRPr lang="vi-VN" sz="2400" dirty="0" smtClean="0">
              <a:solidFill>
                <a:srgbClr val="0070C0"/>
              </a:solidFill>
              <a:latin typeface="Times New Roman" pitchFamily="18" charset="0"/>
              <a:cs typeface="Times New Roman" pitchFamily="18" charset="0"/>
            </a:endParaRPr>
          </a:p>
          <a:p>
            <a:r>
              <a:rPr lang="vi-VN" sz="2400" dirty="0" smtClean="0">
                <a:solidFill>
                  <a:srgbClr val="0070C0"/>
                </a:solidFill>
                <a:latin typeface="Times New Roman" pitchFamily="18" charset="0"/>
                <a:cs typeface="Times New Roman" pitchFamily="18" charset="0"/>
              </a:rPr>
              <a:t>Informaţiile de interes public solicitate verbal de către mijloacele de informare în masă vor fi comunicate, de regulă, imediat sau în cel mult 24 de ore.</a:t>
            </a:r>
          </a:p>
          <a:p>
            <a:endParaRPr lang="ro-R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930</TotalTime>
  <Words>2236</Words>
  <Application>Microsoft Office PowerPoint</Application>
  <PresentationFormat>Custom</PresentationFormat>
  <Paragraphs>191</Paragraphs>
  <Slides>23</Slides>
  <Notes>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Flow</vt:lpstr>
      <vt:lpstr>  </vt:lpstr>
      <vt:lpstr>REGLEMENTARI  LEGALE </vt:lpstr>
      <vt:lpstr>Cine poate solicita informatii de interes public?</vt:lpstr>
      <vt:lpstr>Tipuri de informatii  comunicate din oficiu de institutiile /autoritatile publice .</vt:lpstr>
      <vt:lpstr>Listele cu documentele de interes public si cu categoriile de documente produse si/sau gestionate ; </vt:lpstr>
      <vt:lpstr>Termenele de comunicare </vt:lpstr>
      <vt:lpstr>Slide 7</vt:lpstr>
      <vt:lpstr>Solicitarea in scris a informatiilor de interes public  cuprinde urmatoarele elemente  </vt:lpstr>
      <vt:lpstr>Slide 9</vt:lpstr>
      <vt:lpstr>Slide 10</vt:lpstr>
      <vt:lpstr>Persoanele  responsabile de relaţia cu presa</vt:lpstr>
      <vt:lpstr>Cai de atac </vt:lpstr>
      <vt:lpstr>Slide 13</vt:lpstr>
      <vt:lpstr>Informatiile  exceptate de la liberul acces la informatii de interes public</vt:lpstr>
      <vt:lpstr>Slide 15</vt:lpstr>
      <vt:lpstr>Slide 16</vt:lpstr>
      <vt:lpstr>Concluzii </vt:lpstr>
      <vt:lpstr> </vt:lpstr>
      <vt:lpstr>Slide 19</vt:lpstr>
      <vt:lpstr>Slide 20</vt:lpstr>
      <vt:lpstr>Slide 21</vt:lpstr>
      <vt:lpstr>Slide 22</vt:lpstr>
      <vt:lpstr>    Nota  : Dreptul constitutional al accesului la informatii de interes public a devenit din teorie ,practica .Din anul 2001 avem dreptul de a cere institutiilor publice  informatii de interes public .Institutiile publice au obligatia expresa de a le  pune la dispozitie .Ghidul practic – L.544/2001 modificata si completata ulterior , Norme Metodologice din 2002 de aplicare a Legii nr. 544/2001 privind liberul acces la informatiile de interes public</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PowerPoint</dc:title>
  <dc:creator>Juridic</dc:creator>
  <cp:lastModifiedBy>Win 8</cp:lastModifiedBy>
  <cp:revision>119</cp:revision>
  <dcterms:created xsi:type="dcterms:W3CDTF">2021-07-23T09:24:54Z</dcterms:created>
  <dcterms:modified xsi:type="dcterms:W3CDTF">2021-08-23T12:30:26Z</dcterms:modified>
</cp:coreProperties>
</file>